
<file path=[Content_Types].xml><?xml version="1.0" encoding="utf-8"?>
<Types xmlns="http://schemas.openxmlformats.org/package/2006/content-types">
  <Override PartName="/ppt/tableStyles.xml" ContentType="application/vnd.openxmlformats-officedocument.presentationml.tableStyles+xml"/>
  <Override PartName="/ppt/slides/slide5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Default Extension="bin" ContentType="application/vnd.openxmlformats-officedocument.presentationml.printerSettings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Default Extension="png" ContentType="image/png"/>
  <Override PartName="/ppt/notesMasters/notesMaster1.xml" ContentType="application/vnd.openxmlformats-officedocument.presentationml.notesMaster+xml"/>
  <Override PartName="/docProps/core.xml" ContentType="application/vnd.openxmlformats-package.core-properties+xml"/>
  <Default Extension="pdf" ContentType="application/pdf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notesSlides/notesSlide5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notesSlides/notesSlide3.xml" ContentType="application/vnd.openxmlformats-officedocument.presentationml.notesSlide+xml"/>
  <Override PartName="/ppt/slides/slide2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Default Extension="xml" ContentType="application/xml"/>
  <Override PartName="/ppt/handoutMasters/handoutMaster1.xml" ContentType="application/vnd.openxmlformats-officedocument.presentationml.handoutMaster+xml"/>
  <Default Extension="jpeg" ContentType="image/jpeg"/>
  <Default Extension="rels" ContentType="application/vnd.openxmlformats-package.relationships+xml"/>
  <Default Extension="tiff" ContentType="image/tiff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6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773" r:id="rId2"/>
    <p:sldId id="777" r:id="rId3"/>
    <p:sldId id="789" r:id="rId4"/>
    <p:sldId id="782" r:id="rId5"/>
    <p:sldId id="781" r:id="rId6"/>
    <p:sldId id="784" r:id="rId7"/>
    <p:sldId id="785" r:id="rId8"/>
    <p:sldId id="790" r:id="rId9"/>
    <p:sldId id="787" r:id="rId10"/>
    <p:sldId id="788" r:id="rId11"/>
    <p:sldId id="779" r:id="rId12"/>
    <p:sldId id="774" r:id="rId13"/>
    <p:sldId id="775" r:id="rId14"/>
  </p:sldIdLst>
  <p:sldSz cx="9144000" cy="6858000" type="screen4x3"/>
  <p:notesSz cx="6746875" cy="9913938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-97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-97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-97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-97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-97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ahoma" pitchFamily="-97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ahoma" pitchFamily="-97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ahoma" pitchFamily="-97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ahoma" pitchFamily="-97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  <p:showPr showNarration="1">
    <p:present/>
    <p:sldAll/>
    <p:penClr>
      <a:schemeClr val="tx1"/>
    </p:penClr>
  </p:showPr>
  <p:clrMru>
    <a:srgbClr val="F5AB38"/>
    <a:srgbClr val="C2DCB8"/>
    <a:srgbClr val="E7C19E"/>
    <a:srgbClr val="EDDCC8"/>
    <a:srgbClr val="003827"/>
    <a:srgbClr val="D6EFE5"/>
    <a:srgbClr val="CD3644"/>
    <a:srgbClr val="A9343B"/>
    <a:srgbClr val="B9E4D3"/>
    <a:srgbClr val="8BDDBA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>
    <p:restoredLeft sz="15620"/>
    <p:restoredTop sz="88235" autoAdjust="0"/>
  </p:normalViewPr>
  <p:slideViewPr>
    <p:cSldViewPr>
      <p:cViewPr varScale="1">
        <p:scale>
          <a:sx n="141" d="100"/>
          <a:sy n="141" d="100"/>
        </p:scale>
        <p:origin x="-1328" y="-104"/>
      </p:cViewPr>
      <p:guideLst>
        <p:guide orient="horz" pos="3504"/>
        <p:guide pos="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2588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198" tIns="47599" rIns="95198" bIns="47599" numCol="1" anchor="t" anchorCtr="0" compatLnSpc="1">
            <a:prstTxWarp prst="textNoShape">
              <a:avLst/>
            </a:prstTxWarp>
          </a:bodyPr>
          <a:lstStyle>
            <a:lvl1pPr defTabSz="952500">
              <a:defRPr sz="1300">
                <a:latin typeface="Times New Roman" pitchFamily="-11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4288" y="0"/>
            <a:ext cx="2922587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198" tIns="47599" rIns="95198" bIns="47599" numCol="1" anchor="t" anchorCtr="0" compatLnSpc="1">
            <a:prstTxWarp prst="textNoShape">
              <a:avLst/>
            </a:prstTxWarp>
          </a:bodyPr>
          <a:lstStyle>
            <a:lvl1pPr algn="r" defTabSz="952500">
              <a:defRPr sz="1300">
                <a:latin typeface="Times New Roman" pitchFamily="27" charset="0"/>
              </a:defRPr>
            </a:lvl1pPr>
          </a:lstStyle>
          <a:p>
            <a:pPr>
              <a:defRPr/>
            </a:pPr>
            <a:r>
              <a:rPr lang="en-US" smtClean="0"/>
              <a:t>21-27 March, 2009</a:t>
            </a:r>
            <a:endParaRPr lang="en-US"/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18638"/>
            <a:ext cx="2922588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198" tIns="47599" rIns="95198" bIns="47599" numCol="1" anchor="b" anchorCtr="0" compatLnSpc="1">
            <a:prstTxWarp prst="textNoShape">
              <a:avLst/>
            </a:prstTxWarp>
          </a:bodyPr>
          <a:lstStyle>
            <a:lvl1pPr defTabSz="952500">
              <a:defRPr sz="1300">
                <a:latin typeface="Times New Roman" pitchFamily="27" charset="0"/>
              </a:defRPr>
            </a:lvl1pPr>
          </a:lstStyle>
          <a:p>
            <a:pPr>
              <a:defRPr/>
            </a:pPr>
            <a:r>
              <a:rPr lang="en-US" smtClean="0"/>
              <a:t>CHEP'09 - Prague</a:t>
            </a:r>
            <a:endParaRPr lang="en-US"/>
          </a:p>
        </p:txBody>
      </p:sp>
      <p:sp>
        <p:nvSpPr>
          <p:cNvPr id="430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4288" y="9418638"/>
            <a:ext cx="2922587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198" tIns="47599" rIns="95198" bIns="47599" numCol="1" anchor="b" anchorCtr="0" compatLnSpc="1">
            <a:prstTxWarp prst="textNoShape">
              <a:avLst/>
            </a:prstTxWarp>
          </a:bodyPr>
          <a:lstStyle>
            <a:lvl1pPr algn="r" defTabSz="952500">
              <a:defRPr sz="1300">
                <a:latin typeface="Times New Roman" pitchFamily="-112" charset="0"/>
              </a:defRPr>
            </a:lvl1pPr>
          </a:lstStyle>
          <a:p>
            <a:pPr>
              <a:defRPr/>
            </a:pPr>
            <a:fld id="{7CE92E12-18A9-C74E-9925-A4E34FCDABD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df>
</file>

<file path=ppt/media/image15.png>
</file>

<file path=ppt/media/image16.png>
</file>

<file path=ppt/media/image17.png>
</file>

<file path=ppt/media/image18.png>
</file>

<file path=ppt/media/image19.jpeg>
</file>

<file path=ppt/media/image2.tiff>
</file>

<file path=ppt/media/image3.pdf>
</file>

<file path=ppt/media/image4.png>
</file>

<file path=ppt/media/image5.pd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053" tIns="44527" rIns="89053" bIns="44527" numCol="1" anchor="t" anchorCtr="0" compatLnSpc="1">
            <a:prstTxWarp prst="textNoShape">
              <a:avLst/>
            </a:prstTxWarp>
          </a:bodyPr>
          <a:lstStyle>
            <a:lvl1pPr defTabSz="890588">
              <a:defRPr sz="1200">
                <a:latin typeface="Times New Roman" pitchFamily="-112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33813" y="0"/>
            <a:ext cx="2876550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053" tIns="44527" rIns="89053" bIns="44527" numCol="1" anchor="t" anchorCtr="0" compatLnSpc="1">
            <a:prstTxWarp prst="textNoShape">
              <a:avLst/>
            </a:prstTxWarp>
          </a:bodyPr>
          <a:lstStyle>
            <a:lvl1pPr algn="r" defTabSz="890588">
              <a:defRPr sz="1200">
                <a:latin typeface="Times New Roman" pitchFamily="-112" charset="0"/>
              </a:defRPr>
            </a:lvl1pPr>
          </a:lstStyle>
          <a:p>
            <a:pPr>
              <a:defRPr/>
            </a:pPr>
            <a:r>
              <a:rPr lang="en-US" smtClean="0"/>
              <a:t>21-27 March, 2009</a:t>
            </a:r>
            <a:endParaRPr lang="it-IT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1538" y="746125"/>
            <a:ext cx="4967287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710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4238" y="4695825"/>
            <a:ext cx="4940300" cy="447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053" tIns="44527" rIns="89053" bIns="445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4711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91650"/>
            <a:ext cx="2949575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053" tIns="44527" rIns="89053" bIns="44527" numCol="1" anchor="b" anchorCtr="0" compatLnSpc="1">
            <a:prstTxWarp prst="textNoShape">
              <a:avLst/>
            </a:prstTxWarp>
          </a:bodyPr>
          <a:lstStyle>
            <a:lvl1pPr defTabSz="890588">
              <a:defRPr sz="1200">
                <a:latin typeface="Times New Roman" pitchFamily="-112" charset="0"/>
              </a:defRPr>
            </a:lvl1pPr>
          </a:lstStyle>
          <a:p>
            <a:pPr>
              <a:defRPr/>
            </a:pPr>
            <a:r>
              <a:rPr lang="en-US" smtClean="0"/>
              <a:t>CHEP'09 - Prague</a:t>
            </a:r>
            <a:endParaRPr lang="it-IT"/>
          </a:p>
        </p:txBody>
      </p:sp>
      <p:sp>
        <p:nvSpPr>
          <p:cNvPr id="4711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3813" y="9391650"/>
            <a:ext cx="2876550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053" tIns="44527" rIns="89053" bIns="44527" numCol="1" anchor="b" anchorCtr="0" compatLnSpc="1">
            <a:prstTxWarp prst="textNoShape">
              <a:avLst/>
            </a:prstTxWarp>
          </a:bodyPr>
          <a:lstStyle>
            <a:lvl1pPr algn="r" defTabSz="890588">
              <a:defRPr sz="1200">
                <a:latin typeface="Times New Roman" pitchFamily="-112" charset="0"/>
              </a:defRPr>
            </a:lvl1pPr>
          </a:lstStyle>
          <a:p>
            <a:pPr>
              <a:defRPr/>
            </a:pPr>
            <a:fld id="{339CB096-7250-394E-9625-92F0ACDEEC97}" type="slidenum">
              <a:rPr lang="it-IT"/>
              <a:pPr>
                <a:defRPr/>
              </a:pPr>
              <a:t>‹#›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27" charset="-128"/>
        <a:cs typeface="ＭＳ Ｐゴシック" pitchFamily="27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smtClean="0">
                <a:latin typeface="Times New Roman" pitchFamily="-97" charset="0"/>
              </a:rPr>
              <a:t>21-27 March, 2009</a:t>
            </a:r>
            <a:endParaRPr lang="it-IT" smtClean="0">
              <a:latin typeface="Times New Roman" pitchFamily="-97" charset="0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smtClean="0">
                <a:latin typeface="Times New Roman" pitchFamily="-97" charset="0"/>
              </a:rPr>
              <a:t>CHEP'09 - Prague</a:t>
            </a:r>
            <a:endParaRPr lang="it-IT" smtClean="0">
              <a:latin typeface="Times New Roman" pitchFamily="-97" charset="0"/>
            </a:endParaRPr>
          </a:p>
        </p:txBody>
      </p:sp>
      <p:sp>
        <p:nvSpPr>
          <p:cNvPr id="1638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F6F4BF6-4A19-A24C-AB16-AA28BE0092D8}" type="slidenum">
              <a:rPr lang="it-IT">
                <a:latin typeface="Times New Roman" pitchFamily="-97" charset="0"/>
              </a:rPr>
              <a:pPr/>
              <a:t>1</a:t>
            </a:fld>
            <a:endParaRPr lang="it-IT">
              <a:latin typeface="Times New Roman" pitchFamily="-97" charset="0"/>
            </a:endParaRPr>
          </a:p>
        </p:txBody>
      </p:sp>
      <p:sp>
        <p:nvSpPr>
          <p:cNvPr id="163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9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imes New Roman" pitchFamily="-97" charset="0"/>
              <a:ea typeface="ＭＳ Ｐゴシック" pitchFamily="-97" charset="-128"/>
              <a:cs typeface="ＭＳ Ｐゴシック" pitchFamily="-97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DQM: determine data quality from event data – same look and feel through the chain: online, offline,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caf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relval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simval</a:t>
            </a:r>
            <a:endParaRPr lang="en-US" dirty="0" smtClean="0"/>
          </a:p>
          <a:p>
            <a:r>
              <a:rPr lang="en-US" dirty="0" smtClean="0"/>
              <a:t>Online: live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secs</a:t>
            </a:r>
            <a:r>
              <a:rPr lang="en-US" baseline="0" dirty="0" smtClean="0"/>
              <a:t>) + file archive;</a:t>
            </a:r>
            <a:r>
              <a:rPr lang="en-US" dirty="0" smtClean="0"/>
              <a:t> live</a:t>
            </a:r>
            <a:r>
              <a:rPr lang="en-US" baseline="0" dirty="0" smtClean="0"/>
              <a:t> feedback to experts and shifts about detector (hardware) status; make online </a:t>
            </a:r>
            <a:r>
              <a:rPr lang="en-US" baseline="0" dirty="0" err="1" smtClean="0"/>
              <a:t>dqm</a:t>
            </a:r>
            <a:r>
              <a:rPr lang="en-US" baseline="0" dirty="0" smtClean="0"/>
              <a:t> results available to offline analysis and processing</a:t>
            </a:r>
          </a:p>
          <a:p>
            <a:r>
              <a:rPr lang="en-US" baseline="0" dirty="0" smtClean="0"/>
              <a:t>Offline (Tier-0/Tier-1): re-determine detector (hardware) status using full </a:t>
            </a:r>
            <a:r>
              <a:rPr lang="en-US" baseline="0" dirty="0" err="1" smtClean="0"/>
              <a:t>reco</a:t>
            </a:r>
            <a:r>
              <a:rPr lang="en-US" baseline="0" dirty="0" smtClean="0"/>
              <a:t> and full event stats; monitor physics objects reconstruction; tier-0 prompt </a:t>
            </a:r>
            <a:r>
              <a:rPr lang="en-US" baseline="0" dirty="0" err="1" smtClean="0"/>
              <a:t>reco</a:t>
            </a:r>
            <a:r>
              <a:rPr lang="en-US" baseline="0" dirty="0" smtClean="0"/>
              <a:t> to file archive (~1 day); </a:t>
            </a:r>
            <a:r>
              <a:rPr lang="en-US" baseline="0" dirty="0" err="1" smtClean="0"/>
              <a:t>caf</a:t>
            </a:r>
            <a:r>
              <a:rPr lang="en-US" baseline="0" dirty="0" smtClean="0"/>
              <a:t> al-ca to file archive (hours – days)</a:t>
            </a:r>
          </a:p>
          <a:p>
            <a:r>
              <a:rPr lang="en-US" baseline="0" dirty="0" smtClean="0"/>
              <a:t>Data certification: determine detector quality bits, sign-off procedure and publication </a:t>
            </a:r>
            <a:r>
              <a:rPr lang="en-US" baseline="0" dirty="0" err="1" smtClean="0"/>
              <a:t>dbs</a:t>
            </a:r>
            <a:r>
              <a:rPr lang="en-US" baseline="0" dirty="0" smtClean="0"/>
              <a:t> (analysis data sets)</a:t>
            </a:r>
          </a:p>
          <a:p>
            <a:r>
              <a:rPr lang="en-US" baseline="0" dirty="0" smtClean="0"/>
              <a:t>Release and simulation validation, pre-production testing</a:t>
            </a:r>
          </a:p>
          <a:p>
            <a:r>
              <a:rPr lang="en-US" baseline="0" dirty="0" smtClean="0"/>
              <a:t>DQM output from CAF data processing</a:t>
            </a:r>
            <a:endParaRPr lang="en-US" dirty="0" smtClean="0"/>
          </a:p>
          <a:p>
            <a:r>
              <a:rPr lang="en-US" dirty="0" smtClean="0"/>
              <a:t>Not shown:</a:t>
            </a:r>
            <a:r>
              <a:rPr lang="en-US" baseline="0" dirty="0" smtClean="0"/>
              <a:t> -shift </a:t>
            </a:r>
            <a:r>
              <a:rPr lang="en-US" baseline="0" dirty="0" err="1" smtClean="0"/>
              <a:t>organisation</a:t>
            </a:r>
            <a:r>
              <a:rPr lang="en-US" baseline="0" dirty="0" smtClean="0"/>
              <a:t>, instructions, tutorials, supervision</a:t>
            </a:r>
          </a:p>
          <a:p>
            <a:r>
              <a:rPr lang="en-US" baseline="0" dirty="0" smtClean="0"/>
              <a:t>  - development, </a:t>
            </a:r>
            <a:r>
              <a:rPr lang="en-US" baseline="0" dirty="0" err="1" smtClean="0"/>
              <a:t>standardisation</a:t>
            </a:r>
            <a:r>
              <a:rPr lang="en-US" baseline="0" dirty="0" smtClean="0"/>
              <a:t>, integration (code, workflows, servers, sign-off procedures); </a:t>
            </a:r>
            <a:r>
              <a:rPr lang="en-US" baseline="0" dirty="0" err="1" smtClean="0"/>
              <a:t>vsualisation</a:t>
            </a:r>
            <a:r>
              <a:rPr lang="en-US" baseline="0" dirty="0" smtClean="0"/>
              <a:t>: histograms, quality tests and reference distributions, graphical detector synoptic views, trend plots, etc.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wbm</a:t>
            </a:r>
            <a:r>
              <a:rPr lang="en-US" baseline="0" dirty="0" smtClean="0"/>
              <a:t> from conditions to shifter in online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21-27 March, 2009</a:t>
            </a:r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CHEP'09 - Prague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9CB096-7250-394E-9625-92F0ACDEEC97}" type="slidenum">
              <a:rPr lang="it-IT" smtClean="0"/>
              <a:pPr>
                <a:defRPr/>
              </a:pPr>
              <a:t>2</a:t>
            </a:fld>
            <a:endParaRPr lang="it-IT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production since mid-2008.</a:t>
            </a:r>
          </a:p>
          <a:p>
            <a:r>
              <a:rPr lang="en-US" dirty="0" smtClean="0"/>
              <a:t>Several independent</a:t>
            </a:r>
            <a:r>
              <a:rPr lang="en-US" baseline="0" dirty="0" smtClean="0"/>
              <a:t> DQM </a:t>
            </a:r>
            <a:r>
              <a:rPr lang="en-US" baseline="0" dirty="0" err="1" smtClean="0"/>
              <a:t>histogramming</a:t>
            </a:r>
            <a:r>
              <a:rPr lang="en-US" baseline="0" dirty="0" smtClean="0"/>
              <a:t> applications, one or more per subsystem.</a:t>
            </a:r>
          </a:p>
          <a:p>
            <a:r>
              <a:rPr lang="en-US" baseline="0" dirty="0" err="1" smtClean="0"/>
              <a:t>Visualisation</a:t>
            </a:r>
            <a:r>
              <a:rPr lang="en-US" baseline="0" dirty="0" smtClean="0"/>
              <a:t> of live and archived histograms in a single central web-based GUI.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WBM for browsing entities in the conditions database, including key DQM parameters such as detector quality summary.</a:t>
            </a:r>
            <a:endParaRPr lang="en-US" dirty="0" smtClean="0"/>
          </a:p>
          <a:p>
            <a:r>
              <a:rPr lang="en-US" baseline="0" dirty="0" smtClean="0"/>
              <a:t>Replica playback system for integration, dead-line free continuous operation.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21-27 March, 2009</a:t>
            </a:r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CHEP'09 - Prague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9CB096-7250-394E-9625-92F0ACDEEC97}" type="slidenum">
              <a:rPr lang="it-IT" smtClean="0"/>
              <a:pPr>
                <a:defRPr/>
              </a:pPr>
              <a:t>3</a:t>
            </a:fld>
            <a:endParaRPr lang="it-IT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Harvesting in production since 4T run in autumn</a:t>
            </a:r>
            <a:r>
              <a:rPr lang="en-US" baseline="0" dirty="0" smtClean="0"/>
              <a:t> 2008, certification first accomplished on 4T reprocessing in 2009.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21-27 March, 2009</a:t>
            </a:r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CHEP'09 - Prague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9CB096-7250-394E-9625-92F0ACDEEC97}" type="slidenum">
              <a:rPr lang="it-IT" smtClean="0"/>
              <a:pPr>
                <a:defRPr/>
              </a:pPr>
              <a:t>8</a:t>
            </a:fld>
            <a:endParaRPr lang="it-IT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Harvesting in production since 4T run in autumn</a:t>
            </a:r>
            <a:r>
              <a:rPr lang="en-US" baseline="0" dirty="0" smtClean="0"/>
              <a:t> 2008, certification first accomplished on 4T reprocessing in 2009.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21-27 March, 2009</a:t>
            </a:r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CHEP'09 - Prague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9CB096-7250-394E-9625-92F0ACDEEC97}" type="slidenum">
              <a:rPr lang="it-IT" smtClean="0"/>
              <a:pPr>
                <a:defRPr/>
              </a:pPr>
              <a:t>9</a:t>
            </a:fld>
            <a:endParaRPr lang="it-IT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Harvesting in production since 4T run in autumn</a:t>
            </a:r>
            <a:r>
              <a:rPr lang="en-US" baseline="0" dirty="0" smtClean="0"/>
              <a:t> 2008, certification first accomplished on 4T reprocessing in </a:t>
            </a:r>
            <a:r>
              <a:rPr lang="en-US" baseline="0" smtClean="0"/>
              <a:t>2009.</a:t>
            </a:r>
            <a:endParaRPr lang="en-US" baseline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21-27 March, 2009</a:t>
            </a:r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CHEP'09 - Prague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9CB096-7250-394E-9625-92F0ACDEEC97}" type="slidenum">
              <a:rPr lang="it-IT" smtClean="0"/>
              <a:pPr>
                <a:defRPr/>
              </a:pPr>
              <a:t>10</a:t>
            </a:fld>
            <a:endParaRPr lang="it-IT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4" name="Rectangle 2" descr="Canvas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343400"/>
            <a:ext cx="6400800" cy="1752600"/>
          </a:xfrm>
        </p:spPr>
        <p:txBody>
          <a:bodyPr anchor="b"/>
          <a:lstStyle>
            <a:lvl1pPr marL="0" indent="190500" algn="ctr">
              <a:spcBef>
                <a:spcPct val="10000"/>
              </a:spcBef>
              <a:spcAft>
                <a:spcPct val="10000"/>
              </a:spcAft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361480" name="Rectangle 8"/>
          <p:cNvSpPr>
            <a:spLocks noGrp="1" noChangeArrowheads="1"/>
          </p:cNvSpPr>
          <p:nvPr>
            <p:ph type="ctrTitle"/>
          </p:nvPr>
        </p:nvSpPr>
        <p:spPr>
          <a:xfrm>
            <a:off x="685800" y="1447800"/>
            <a:ext cx="7772400" cy="1981200"/>
          </a:xfrm>
        </p:spPr>
        <p:txBody>
          <a:bodyPr anchor="ctr"/>
          <a:lstStyle>
            <a:lvl1pPr algn="ctr">
              <a:lnSpc>
                <a:spcPct val="130000"/>
              </a:lnSpc>
              <a:defRPr sz="3600" b="1">
                <a:solidFill>
                  <a:srgbClr val="222C80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</p:spTree>
  </p:cSld>
  <p:clrMapOvr>
    <a:masterClrMapping/>
  </p:clrMapOvr>
  <p:transition>
    <p:strips dir="r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strips dir="r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8450" y="74613"/>
            <a:ext cx="2114550" cy="66309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74613"/>
            <a:ext cx="6191250" cy="66309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strips dir="r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10600" y="6629400"/>
            <a:ext cx="457200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fld id="{3E6E9A6A-E226-564B-8D44-41C509B2C6D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strips dir="r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strips dir="r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246063"/>
            <a:ext cx="4152900" cy="64595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246063"/>
            <a:ext cx="4152900" cy="64595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10600" y="6629400"/>
            <a:ext cx="457200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fld id="{3E6E9A6A-E226-564B-8D44-41C509B2C6D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strips dir="r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strips dir="r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10600" y="6629400"/>
            <a:ext cx="457200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fld id="{3E6E9A6A-E226-564B-8D44-41C509B2C6D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strips dir="r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10600" y="6629400"/>
            <a:ext cx="457200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fld id="{3E6E9A6A-E226-564B-8D44-41C509B2C6D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strips dir="r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strips dir="r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strips dir="rd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 descr="Canvas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246063"/>
            <a:ext cx="8458200" cy="645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74613"/>
            <a:ext cx="8458200" cy="77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10600" y="6629400"/>
            <a:ext cx="457200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fld id="{3E6E9A6A-E226-564B-8D44-41C509B2C6D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strips dir="rd"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800">
          <a:solidFill>
            <a:schemeClr val="bg1"/>
          </a:solidFill>
          <a:latin typeface="+mj-lt"/>
          <a:ea typeface="ＭＳ Ｐゴシック" pitchFamily="27" charset="-128"/>
          <a:cs typeface="ＭＳ Ｐゴシック" pitchFamily="27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800">
          <a:solidFill>
            <a:schemeClr val="bg1"/>
          </a:solidFill>
          <a:latin typeface="Gill Sans" pitchFamily="-112" charset="0"/>
          <a:ea typeface="ＭＳ Ｐゴシック" pitchFamily="27" charset="-128"/>
          <a:cs typeface="ＭＳ Ｐゴシック" pitchFamily="27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800">
          <a:solidFill>
            <a:schemeClr val="bg1"/>
          </a:solidFill>
          <a:latin typeface="Gill Sans" pitchFamily="-112" charset="0"/>
          <a:ea typeface="ＭＳ Ｐゴシック" pitchFamily="27" charset="-128"/>
          <a:cs typeface="ＭＳ Ｐゴシック" pitchFamily="27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800">
          <a:solidFill>
            <a:schemeClr val="bg1"/>
          </a:solidFill>
          <a:latin typeface="Gill Sans" pitchFamily="-112" charset="0"/>
          <a:ea typeface="ＭＳ Ｐゴシック" pitchFamily="27" charset="-128"/>
          <a:cs typeface="ＭＳ Ｐゴシック" pitchFamily="27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800">
          <a:solidFill>
            <a:schemeClr val="bg1"/>
          </a:solidFill>
          <a:latin typeface="Gill Sans" pitchFamily="-112" charset="0"/>
          <a:ea typeface="ＭＳ Ｐゴシック" pitchFamily="27" charset="-128"/>
          <a:cs typeface="ＭＳ Ｐゴシック" pitchFamily="27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800">
          <a:solidFill>
            <a:schemeClr val="bg1"/>
          </a:solidFill>
          <a:latin typeface="Gill Sans" pitchFamily="-112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800">
          <a:solidFill>
            <a:schemeClr val="bg1"/>
          </a:solidFill>
          <a:latin typeface="Gill Sans" pitchFamily="-112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800">
          <a:solidFill>
            <a:schemeClr val="bg1"/>
          </a:solidFill>
          <a:latin typeface="Gill Sans" pitchFamily="-112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800">
          <a:solidFill>
            <a:schemeClr val="bg1"/>
          </a:solidFill>
          <a:latin typeface="Gill Sans" pitchFamily="-112" charset="0"/>
        </a:defRPr>
      </a:lvl9pPr>
    </p:titleStyle>
    <p:bodyStyle>
      <a:lvl1pPr marL="190500" indent="-190500" algn="just" rtl="0" eaLnBrk="0" fontAlgn="base" hangingPunct="0">
        <a:spcBef>
          <a:spcPct val="100000"/>
        </a:spcBef>
        <a:spcAft>
          <a:spcPct val="25000"/>
        </a:spcAft>
        <a:buClr>
          <a:srgbClr val="A50021"/>
        </a:buClr>
        <a:defRPr sz="2400">
          <a:solidFill>
            <a:srgbClr val="222C80"/>
          </a:solidFill>
          <a:latin typeface="+mn-lt"/>
          <a:ea typeface="ＭＳ Ｐゴシック" pitchFamily="27" charset="-128"/>
          <a:cs typeface="ＭＳ Ｐゴシック" pitchFamily="27" charset="-128"/>
        </a:defRPr>
      </a:lvl1pPr>
      <a:lvl2pPr marL="571500" indent="-114300" algn="just" rtl="0" eaLnBrk="0" fontAlgn="base" hangingPunct="0">
        <a:spcBef>
          <a:spcPct val="50000"/>
        </a:spcBef>
        <a:spcAft>
          <a:spcPct val="25000"/>
        </a:spcAft>
        <a:buClr>
          <a:schemeClr val="tx1"/>
        </a:buClr>
        <a:defRPr sz="2000">
          <a:solidFill>
            <a:srgbClr val="383838"/>
          </a:solidFill>
          <a:latin typeface="+mn-lt"/>
          <a:ea typeface="ＭＳ Ｐゴシック" pitchFamily="-112" charset="-128"/>
        </a:defRPr>
      </a:lvl2pPr>
      <a:lvl3pPr marL="1143000" indent="-285750" algn="just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Font typeface="Wingdings 2" pitchFamily="-97" charset="2"/>
        <a:buChar char="®"/>
        <a:defRPr>
          <a:solidFill>
            <a:schemeClr val="tx1"/>
          </a:solidFill>
          <a:latin typeface="+mn-lt"/>
          <a:ea typeface="ＭＳ Ｐゴシック" pitchFamily="-112" charset="-128"/>
        </a:defRPr>
      </a:lvl3pPr>
      <a:lvl4pPr marL="1617663" indent="-284163" algn="just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Char char="•"/>
        <a:defRPr sz="1600">
          <a:solidFill>
            <a:schemeClr val="tx1"/>
          </a:solidFill>
          <a:latin typeface="+mn-lt"/>
          <a:ea typeface="ＭＳ Ｐゴシック" pitchFamily="-112" charset="-128"/>
        </a:defRPr>
      </a:lvl4pPr>
      <a:lvl5pPr marL="2036763" indent="-228600" algn="just" rtl="0" eaLnBrk="0" fontAlgn="base" hangingPunct="0">
        <a:spcBef>
          <a:spcPct val="20000"/>
        </a:spcBef>
        <a:spcAft>
          <a:spcPct val="0"/>
        </a:spcAft>
        <a:buFont typeface="Wingdings" pitchFamily="-97" charset="2"/>
        <a:buChar char="ü"/>
        <a:defRPr sz="1600">
          <a:solidFill>
            <a:schemeClr val="tx1"/>
          </a:solidFill>
          <a:latin typeface="+mn-lt"/>
          <a:ea typeface="ＭＳ Ｐゴシック" pitchFamily="-112" charset="-128"/>
        </a:defRPr>
      </a:lvl5pPr>
      <a:lvl6pPr marL="2493963" indent="-228600" algn="just" rtl="0" fontAlgn="base">
        <a:spcBef>
          <a:spcPct val="20000"/>
        </a:spcBef>
        <a:spcAft>
          <a:spcPct val="0"/>
        </a:spcAft>
        <a:buFont typeface="Wingdings" pitchFamily="-112" charset="2"/>
        <a:buChar char="ü"/>
        <a:defRPr sz="1600">
          <a:solidFill>
            <a:schemeClr val="tx1"/>
          </a:solidFill>
          <a:latin typeface="+mn-lt"/>
          <a:ea typeface="ＭＳ Ｐゴシック" pitchFamily="-112" charset="-128"/>
        </a:defRPr>
      </a:lvl6pPr>
      <a:lvl7pPr marL="2951163" indent="-228600" algn="just" rtl="0" fontAlgn="base">
        <a:spcBef>
          <a:spcPct val="20000"/>
        </a:spcBef>
        <a:spcAft>
          <a:spcPct val="0"/>
        </a:spcAft>
        <a:buFont typeface="Wingdings" pitchFamily="-112" charset="2"/>
        <a:buChar char="ü"/>
        <a:defRPr sz="1600">
          <a:solidFill>
            <a:schemeClr val="tx1"/>
          </a:solidFill>
          <a:latin typeface="+mn-lt"/>
          <a:ea typeface="ＭＳ Ｐゴシック" pitchFamily="-112" charset="-128"/>
        </a:defRPr>
      </a:lvl7pPr>
      <a:lvl8pPr marL="3408363" indent="-228600" algn="just" rtl="0" fontAlgn="base">
        <a:spcBef>
          <a:spcPct val="20000"/>
        </a:spcBef>
        <a:spcAft>
          <a:spcPct val="0"/>
        </a:spcAft>
        <a:buFont typeface="Wingdings" pitchFamily="-112" charset="2"/>
        <a:buChar char="ü"/>
        <a:defRPr sz="1600">
          <a:solidFill>
            <a:schemeClr val="tx1"/>
          </a:solidFill>
          <a:latin typeface="+mn-lt"/>
          <a:ea typeface="ＭＳ Ｐゴシック" pitchFamily="-112" charset="-128"/>
        </a:defRPr>
      </a:lvl8pPr>
      <a:lvl9pPr marL="3865563" indent="-228600" algn="just" rtl="0" fontAlgn="base">
        <a:spcBef>
          <a:spcPct val="20000"/>
        </a:spcBef>
        <a:spcAft>
          <a:spcPct val="0"/>
        </a:spcAft>
        <a:buFont typeface="Wingdings" pitchFamily="-112" charset="2"/>
        <a:buChar char="ü"/>
        <a:defRPr sz="1600">
          <a:solidFill>
            <a:schemeClr val="tx1"/>
          </a:solidFill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3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df"/><Relationship Id="rId4" Type="http://schemas.openxmlformats.org/officeDocument/2006/relationships/image" Target="file://localhost/Users/lat/Documents/Work/Presentations/Conferences/CHEP%202009/Material/Art%20snippets/DQM%20end%20to%20end.ai" TargetMode="External"/><Relationship Id="rId5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df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df"/><Relationship Id="rId4" Type="http://schemas.openxmlformats.org/officeDocument/2006/relationships/image" Target="file://localhost/Users/lat/Desktop/CHEP%202009/Material/Art%20snippets/DQM%20offline.ai" TargetMode="External"/><Relationship Id="rId5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10" descr="Canvas"/>
          <p:cNvSpPr>
            <a:spLocks noGrp="1" noChangeArrowheads="1"/>
          </p:cNvSpPr>
          <p:nvPr>
            <p:ph type="subTitle" idx="1"/>
          </p:nvPr>
        </p:nvSpPr>
        <p:spPr>
          <a:xfrm>
            <a:off x="304800" y="4572000"/>
            <a:ext cx="8534400" cy="2057400"/>
          </a:xfrm>
        </p:spPr>
        <p:txBody>
          <a:bodyPr/>
          <a:lstStyle/>
          <a:p>
            <a:pPr eaLnBrk="1" hangingPunct="1">
              <a:spcAft>
                <a:spcPts val="600"/>
              </a:spcAft>
            </a:pPr>
            <a:r>
              <a:rPr lang="en-US" sz="2000" dirty="0" smtClean="0">
                <a:latin typeface="Gill Sans Light"/>
                <a:ea typeface="ＭＳ Ｐゴシック" pitchFamily="-97" charset="-128"/>
                <a:cs typeface="Gill Sans Light"/>
              </a:rPr>
              <a:t>On behalf of the CMS collaboration</a:t>
            </a:r>
          </a:p>
          <a:p>
            <a:pPr eaLnBrk="1" hangingPunct="1"/>
            <a:r>
              <a:rPr lang="en-US" sz="2000" dirty="0" smtClean="0">
                <a:cs typeface="Gill Sans Light"/>
              </a:rPr>
              <a:t>Lassi Tuura, </a:t>
            </a:r>
            <a:r>
              <a:rPr lang="en-US" sz="2000" i="1" dirty="0" smtClean="0">
                <a:cs typeface="Gill Sans Light"/>
              </a:rPr>
              <a:t>Northeastern University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800" dirty="0" smtClean="0">
                <a:latin typeface="Gill Sans Light"/>
                <a:cs typeface="Gill Sans Light"/>
              </a:rPr>
              <a:t>Andreas Meyer, </a:t>
            </a:r>
            <a:r>
              <a:rPr lang="en-US" sz="1800" i="1" dirty="0" smtClean="0">
                <a:latin typeface="Gill Sans Light"/>
                <a:cs typeface="Gill Sans Light"/>
              </a:rPr>
              <a:t>DESY </a:t>
            </a:r>
            <a:r>
              <a:rPr lang="en-US" sz="1800" dirty="0" smtClean="0">
                <a:latin typeface="Gill Sans Light"/>
                <a:ea typeface="ＭＳ Ｐゴシック" pitchFamily="-97" charset="-128"/>
                <a:cs typeface="Gill Sans Light"/>
              </a:rPr>
              <a:t>– </a:t>
            </a:r>
            <a:r>
              <a:rPr lang="en-US" sz="1800" dirty="0" err="1" smtClean="0">
                <a:latin typeface="Gill Sans Light"/>
                <a:cs typeface="Gill Sans Light"/>
              </a:rPr>
              <a:t>Ilaria</a:t>
            </a:r>
            <a:r>
              <a:rPr lang="en-US" sz="1800" dirty="0" smtClean="0">
                <a:latin typeface="Gill Sans Light"/>
                <a:cs typeface="Gill Sans Light"/>
              </a:rPr>
              <a:t> </a:t>
            </a:r>
            <a:r>
              <a:rPr lang="en-US" sz="1800" dirty="0" err="1" smtClean="0">
                <a:latin typeface="Gill Sans Light"/>
                <a:cs typeface="Gill Sans Light"/>
              </a:rPr>
              <a:t>Segoni</a:t>
            </a:r>
            <a:r>
              <a:rPr lang="en-US" sz="1800" dirty="0" smtClean="0">
                <a:latin typeface="Gill Sans Light"/>
                <a:cs typeface="Gill Sans Light"/>
              </a:rPr>
              <a:t>, </a:t>
            </a:r>
            <a:r>
              <a:rPr lang="en-US" sz="1800" i="1" dirty="0" smtClean="0">
                <a:latin typeface="Gill Sans Light"/>
                <a:cs typeface="Gill Sans Light"/>
              </a:rPr>
              <a:t>CERN</a:t>
            </a:r>
            <a:r>
              <a:rPr lang="en-US" sz="1800" dirty="0" smtClean="0">
                <a:latin typeface="Gill Sans Light"/>
                <a:cs typeface="Gill Sans Light"/>
              </a:rPr>
              <a:t/>
            </a:r>
            <a:br>
              <a:rPr lang="en-US" sz="1800" dirty="0" smtClean="0">
                <a:latin typeface="Gill Sans Light"/>
                <a:cs typeface="Gill Sans Light"/>
              </a:rPr>
            </a:br>
            <a:r>
              <a:rPr lang="en-US" sz="1800" dirty="0" smtClean="0">
                <a:latin typeface="Gill Sans Light"/>
                <a:cs typeface="Gill Sans Light"/>
              </a:rPr>
              <a:t>Giuseppe Della </a:t>
            </a:r>
            <a:r>
              <a:rPr lang="en-US" sz="1800" dirty="0" err="1" smtClean="0">
                <a:latin typeface="Gill Sans Light"/>
                <a:cs typeface="Gill Sans Light"/>
              </a:rPr>
              <a:t>Ricca</a:t>
            </a:r>
            <a:r>
              <a:rPr lang="en-US" sz="1800" dirty="0" smtClean="0">
                <a:latin typeface="Gill Sans Light"/>
                <a:cs typeface="Gill Sans Light"/>
              </a:rPr>
              <a:t>, </a:t>
            </a:r>
            <a:r>
              <a:rPr lang="en-US" sz="1800" i="1" dirty="0" smtClean="0">
                <a:latin typeface="Gill Sans Light"/>
                <a:cs typeface="Gill Sans Light"/>
              </a:rPr>
              <a:t>INFN </a:t>
            </a:r>
            <a:r>
              <a:rPr lang="en-US" sz="1800" i="1" dirty="0" err="1" smtClean="0">
                <a:latin typeface="Gill Sans Light"/>
                <a:cs typeface="Gill Sans Light"/>
              </a:rPr>
              <a:t>Sezione</a:t>
            </a:r>
            <a:r>
              <a:rPr lang="en-US" sz="1800" i="1" dirty="0" smtClean="0">
                <a:latin typeface="Gill Sans Light"/>
                <a:cs typeface="Gill Sans Light"/>
              </a:rPr>
              <a:t> </a:t>
            </a:r>
            <a:r>
              <a:rPr lang="en-US" sz="1800" i="1" dirty="0" err="1" smtClean="0">
                <a:latin typeface="Gill Sans Light"/>
                <a:cs typeface="Gill Sans Light"/>
              </a:rPr>
              <a:t>di</a:t>
            </a:r>
            <a:r>
              <a:rPr lang="en-US" sz="1800" i="1" dirty="0" smtClean="0">
                <a:latin typeface="Gill Sans Light"/>
                <a:cs typeface="Gill Sans Light"/>
              </a:rPr>
              <a:t> Trieste; </a:t>
            </a:r>
            <a:r>
              <a:rPr lang="en-US" sz="1800" i="1" dirty="0" err="1" smtClean="0">
                <a:latin typeface="Gill Sans Light"/>
                <a:cs typeface="Gill Sans Light"/>
              </a:rPr>
              <a:t>Università</a:t>
            </a:r>
            <a:r>
              <a:rPr lang="en-US" sz="1800" i="1" dirty="0" smtClean="0">
                <a:latin typeface="Gill Sans Light"/>
                <a:cs typeface="Gill Sans Light"/>
              </a:rPr>
              <a:t> </a:t>
            </a:r>
            <a:r>
              <a:rPr lang="en-US" sz="1800" i="1" dirty="0" err="1" smtClean="0">
                <a:latin typeface="Gill Sans Light"/>
                <a:cs typeface="Gill Sans Light"/>
              </a:rPr>
              <a:t>di</a:t>
            </a:r>
            <a:r>
              <a:rPr lang="en-US" sz="1800" i="1" dirty="0" smtClean="0">
                <a:latin typeface="Gill Sans Light"/>
                <a:cs typeface="Gill Sans Light"/>
              </a:rPr>
              <a:t> Trieste</a:t>
            </a:r>
            <a:endParaRPr lang="en-US" sz="2000" i="1" dirty="0" smtClean="0">
              <a:latin typeface="Gill Sans Light"/>
              <a:cs typeface="Gill Sans Light"/>
            </a:endParaRPr>
          </a:p>
          <a:p>
            <a:pPr eaLnBrk="1" hangingPunct="1">
              <a:spcBef>
                <a:spcPts val="1200"/>
              </a:spcBef>
              <a:spcAft>
                <a:spcPts val="840"/>
              </a:spcAft>
            </a:pPr>
            <a:r>
              <a:rPr lang="en-US" sz="2000" dirty="0" smtClean="0">
                <a:latin typeface="Gill Sans Light"/>
                <a:ea typeface="ＭＳ Ｐゴシック" pitchFamily="-97" charset="-128"/>
                <a:cs typeface="Gill Sans Light"/>
              </a:rPr>
              <a:t>CHEP’09 – Prague – 21-27 March 2009</a:t>
            </a:r>
          </a:p>
        </p:txBody>
      </p:sp>
      <p:sp>
        <p:nvSpPr>
          <p:cNvPr id="15362" name="Rectangle 9"/>
          <p:cNvSpPr>
            <a:spLocks noGrp="1" noChangeArrowheads="1"/>
          </p:cNvSpPr>
          <p:nvPr>
            <p:ph type="ctrTitle"/>
          </p:nvPr>
        </p:nvSpPr>
        <p:spPr>
          <a:xfrm>
            <a:off x="304800" y="228600"/>
            <a:ext cx="8534400" cy="1981200"/>
          </a:xfrm>
          <a:noFill/>
        </p:spPr>
        <p:txBody>
          <a:bodyPr/>
          <a:lstStyle/>
          <a:p>
            <a:pPr eaLnBrk="1" hangingPunct="1">
              <a:lnSpc>
                <a:spcPct val="120000"/>
              </a:lnSpc>
              <a:defRPr/>
            </a:pPr>
            <a:r>
              <a:rPr lang="en-US" spc="300" dirty="0" smtClean="0"/>
              <a:t>CMS data quality monitoring:</a:t>
            </a:r>
            <a:br>
              <a:rPr lang="en-US" spc="300" dirty="0" smtClean="0"/>
            </a:br>
            <a:r>
              <a:rPr lang="en-US" spc="300" dirty="0" smtClean="0"/>
              <a:t>systems and experiences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133600"/>
            <a:ext cx="3775075" cy="24701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rcRect t="1759"/>
          <a:stretch>
            <a:fillRect/>
          </a:stretch>
        </p:blipFill>
        <p:spPr>
          <a:xfrm>
            <a:off x="685800" y="2174875"/>
            <a:ext cx="3336925" cy="248285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QFinDBSCRAF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43" y="0"/>
            <a:ext cx="8417757" cy="5337273"/>
          </a:xfrm>
          <a:prstGeom prst="rect">
            <a:avLst/>
          </a:prstGeom>
        </p:spPr>
      </p:pic>
      <p:sp>
        <p:nvSpPr>
          <p:cNvPr id="461" name="Content Placeholder 460"/>
          <p:cNvSpPr>
            <a:spLocks noGrp="1"/>
          </p:cNvSpPr>
          <p:nvPr>
            <p:ph idx="1"/>
          </p:nvPr>
        </p:nvSpPr>
        <p:spPr>
          <a:xfrm>
            <a:off x="228600" y="5334000"/>
            <a:ext cx="8610601" cy="1143000"/>
          </a:xfrm>
        </p:spPr>
        <p:txBody>
          <a:bodyPr lIns="0" tIns="0" rIns="0" bIns="0" anchor="ctr" anchorCtr="0"/>
          <a:lstStyle/>
          <a:p>
            <a:pPr indent="0" algn="l" eaLnBrk="1" hangingPunct="1">
              <a:spcBef>
                <a:spcPts val="720"/>
              </a:spcBef>
              <a:buClrTx/>
              <a:defRPr/>
            </a:pPr>
            <a:r>
              <a:rPr lang="en-US" sz="2000" b="1" dirty="0" smtClean="0"/>
              <a:t>Quality flags </a:t>
            </a:r>
            <a:r>
              <a:rPr lang="en-US" sz="2000" dirty="0" smtClean="0"/>
              <a:t>uploaded to the dataset bookkeeping system are available for in the data discovery and query interfaces and are also used to defined </a:t>
            </a:r>
            <a:r>
              <a:rPr lang="en-US" sz="2000" b="1" dirty="0" smtClean="0"/>
              <a:t>analysis datasets. </a:t>
            </a:r>
            <a:r>
              <a:rPr lang="en-US" sz="2000" dirty="0" smtClean="0"/>
              <a:t>The flag assignments are versioned in case revisions are needed.</a:t>
            </a:r>
            <a:endParaRPr lang="en-US" sz="2000" i="1" dirty="0" smtClean="0"/>
          </a:p>
        </p:txBody>
      </p:sp>
      <p:sp>
        <p:nvSpPr>
          <p:cNvPr id="7" name="AutoShape 11"/>
          <p:cNvSpPr>
            <a:spLocks noChangeArrowheads="1"/>
          </p:cNvSpPr>
          <p:nvPr/>
        </p:nvSpPr>
        <p:spPr bwMode="auto">
          <a:xfrm>
            <a:off x="7760671" y="6441285"/>
            <a:ext cx="1002329" cy="340515"/>
          </a:xfrm>
          <a:prstGeom prst="roundRect">
            <a:avLst>
              <a:gd name="adj" fmla="val 11546"/>
            </a:avLst>
          </a:prstGeom>
          <a:solidFill>
            <a:srgbClr val="FFFFCC"/>
          </a:solidFill>
          <a:ln w="158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36000" tIns="36000" rIns="36000" bIns="36000">
            <a:prstTxWarp prst="textNoShape">
              <a:avLst/>
            </a:prstTxWarp>
            <a:spAutoFit/>
          </a:bodyPr>
          <a:lstStyle/>
          <a:p>
            <a:r>
              <a:rPr lang="en-US" altLang="ja-JP" sz="1600" dirty="0" smtClean="0">
                <a:solidFill>
                  <a:srgbClr val="37622F"/>
                </a:solidFill>
                <a:latin typeface="Abadi MT Condensed Light" pitchFamily="-97" charset="0"/>
              </a:rPr>
              <a:t>☛ 111: DBS</a:t>
            </a:r>
            <a:endParaRPr lang="en-US" sz="1600" dirty="0">
              <a:solidFill>
                <a:srgbClr val="37622F"/>
              </a:solidFill>
              <a:latin typeface="Abadi MT Condensed Light" pitchFamily="-97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Picture 507" descr="CMS centre B (Extract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581400"/>
            <a:ext cx="3733800" cy="3049271"/>
          </a:xfrm>
          <a:prstGeom prst="rect">
            <a:avLst/>
          </a:prstGeom>
        </p:spPr>
      </p:pic>
      <p:sp>
        <p:nvSpPr>
          <p:cNvPr id="67" name="Rectangle 9"/>
          <p:cNvSpPr>
            <a:spLocks noChangeArrowheads="1"/>
          </p:cNvSpPr>
          <p:nvPr/>
        </p:nvSpPr>
        <p:spPr bwMode="auto">
          <a:xfrm>
            <a:off x="3352800" y="5830431"/>
            <a:ext cx="32766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sz="1800" dirty="0" smtClean="0">
                <a:latin typeface="Abadi MT Condensed Light" pitchFamily="-97" charset="0"/>
              </a:rPr>
              <a:t>←</a:t>
            </a:r>
            <a:r>
              <a:rPr lang="en-US" dirty="0" smtClean="0">
                <a:latin typeface="Abadi MT Condensed Light" pitchFamily="-97" charset="0"/>
              </a:rPr>
              <a:t> One of the DQM and</a:t>
            </a:r>
            <a:br>
              <a:rPr lang="en-US" dirty="0" smtClean="0">
                <a:latin typeface="Abadi MT Condensed Light" pitchFamily="-97" charset="0"/>
              </a:rPr>
            </a:br>
            <a:r>
              <a:rPr lang="en-US" dirty="0" smtClean="0">
                <a:latin typeface="Abadi MT Condensed Light" pitchFamily="-97" charset="0"/>
              </a:rPr>
              <a:t>event display stations.</a:t>
            </a:r>
            <a:endParaRPr lang="en-US" dirty="0">
              <a:latin typeface="Abadi MT Condensed Light" pitchFamily="-97" charset="0"/>
            </a:endParaRPr>
          </a:p>
        </p:txBody>
      </p:sp>
      <p:sp>
        <p:nvSpPr>
          <p:cNvPr id="68" name="Rectangle 9"/>
          <p:cNvSpPr>
            <a:spLocks noChangeArrowheads="1"/>
          </p:cNvSpPr>
          <p:nvPr/>
        </p:nvSpPr>
        <p:spPr bwMode="auto">
          <a:xfrm>
            <a:off x="3276600" y="3512403"/>
            <a:ext cx="57150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dirty="0" smtClean="0">
                <a:latin typeface="Abadi MT Condensed Light" pitchFamily="-97" charset="0"/>
              </a:rPr>
              <a:t> </a:t>
            </a:r>
            <a:r>
              <a:rPr lang="en-US" sz="1800" dirty="0" smtClean="0">
                <a:latin typeface="Abadi MT Condensed Light" pitchFamily="-97" charset="0"/>
              </a:rPr>
              <a:t>↑</a:t>
            </a:r>
            <a:r>
              <a:rPr lang="en-US" dirty="0" smtClean="0">
                <a:latin typeface="Abadi MT Condensed Light" pitchFamily="-97" charset="0"/>
              </a:rPr>
              <a:t> CMS centre at CERN </a:t>
            </a:r>
            <a:r>
              <a:rPr lang="en-US" dirty="0" err="1" smtClean="0">
                <a:latin typeface="Abadi MT Condensed Light" pitchFamily="-97" charset="0"/>
              </a:rPr>
              <a:t>Meyrin</a:t>
            </a:r>
            <a:r>
              <a:rPr lang="en-US" dirty="0" smtClean="0">
                <a:latin typeface="Abadi MT Condensed Light" pitchFamily="-97" charset="0"/>
              </a:rPr>
              <a:t> site, 10 Sept 2008.</a:t>
            </a:r>
            <a:br>
              <a:rPr lang="en-US" dirty="0" smtClean="0">
                <a:latin typeface="Abadi MT Condensed Light" pitchFamily="-97" charset="0"/>
              </a:rPr>
            </a:br>
            <a:r>
              <a:rPr lang="en-US" dirty="0" smtClean="0">
                <a:latin typeface="Abadi MT Condensed Light" pitchFamily="-97" charset="0"/>
              </a:rPr>
              <a:t>Dozens of screens </a:t>
            </a:r>
            <a:r>
              <a:rPr lang="en-US" dirty="0" err="1" smtClean="0">
                <a:latin typeface="Abadi MT Condensed Light" pitchFamily="-97" charset="0"/>
              </a:rPr>
              <a:t>visualise</a:t>
            </a:r>
            <a:r>
              <a:rPr lang="en-US" dirty="0" smtClean="0">
                <a:latin typeface="Abadi MT Condensed Light" pitchFamily="-97" charset="0"/>
              </a:rPr>
              <a:t> DQM histograms live. </a:t>
            </a:r>
            <a:endParaRPr lang="en-US" dirty="0">
              <a:latin typeface="Abadi MT Condensed Light" pitchFamily="-97" charset="0"/>
            </a:endParaRPr>
          </a:p>
        </p:txBody>
      </p:sp>
      <p:sp>
        <p:nvSpPr>
          <p:cNvPr id="70" name="AutoShape 11"/>
          <p:cNvSpPr>
            <a:spLocks noChangeArrowheads="1"/>
          </p:cNvSpPr>
          <p:nvPr/>
        </p:nvSpPr>
        <p:spPr bwMode="auto">
          <a:xfrm>
            <a:off x="6781800" y="6324600"/>
            <a:ext cx="1981200" cy="394335"/>
          </a:xfrm>
          <a:prstGeom prst="roundRect">
            <a:avLst>
              <a:gd name="adj" fmla="val 11546"/>
            </a:avLst>
          </a:prstGeom>
          <a:solidFill>
            <a:srgbClr val="FFFFCC"/>
          </a:solidFill>
          <a:ln w="158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altLang="ja-JP" sz="1800" dirty="0" smtClean="0">
                <a:solidFill>
                  <a:srgbClr val="37622F"/>
                </a:solidFill>
                <a:latin typeface="Abadi MT Condensed Light" pitchFamily="-97" charset="0"/>
              </a:rPr>
              <a:t>☛ 61: </a:t>
            </a:r>
            <a:r>
              <a:rPr lang="en-US" sz="1800" dirty="0" smtClean="0">
                <a:solidFill>
                  <a:srgbClr val="37622F"/>
                </a:solidFill>
                <a:latin typeface="Abadi MT Condensed Light" pitchFamily="-97" charset="0"/>
              </a:rPr>
              <a:t>LHC first beam</a:t>
            </a:r>
            <a:endParaRPr lang="en-US" sz="1800" dirty="0">
              <a:solidFill>
                <a:srgbClr val="37622F"/>
              </a:solidFill>
              <a:latin typeface="Abadi MT Condensed Light" pitchFamily="-97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6" name="Picture 65" descr="CMS centre C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34379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smtClean="0">
              <a:ea typeface="ＭＳ Ｐゴシック" pitchFamily="-97" charset="-128"/>
              <a:cs typeface="ＭＳ Ｐゴシック" pitchFamily="-97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4114800" cy="5715000"/>
          </a:xfrm>
        </p:spPr>
        <p:txBody>
          <a:bodyPr numCol="1" spcCol="0" anchor="t"/>
          <a:lstStyle/>
          <a:p>
            <a:pPr marL="0" indent="0" algn="l" eaLnBrk="1" hangingPunct="1">
              <a:defRPr/>
            </a:pPr>
            <a:r>
              <a:rPr lang="en-US" sz="1800" dirty="0" smtClean="0">
                <a:ea typeface="+mn-ea"/>
                <a:cs typeface="+mn-cs"/>
              </a:rPr>
              <a:t>CMS has commissioned a full end to end data quality monitoring system in tandem with the detector over the last two years.</a:t>
            </a:r>
          </a:p>
          <a:p>
            <a:pPr marL="358775" lvl="1" indent="0" algn="l" eaLnBrk="1" hangingPunct="1">
              <a:spcBef>
                <a:spcPts val="720"/>
              </a:spcBef>
              <a:buClrTx/>
              <a:defRPr/>
            </a:pPr>
            <a:r>
              <a:rPr lang="en-US" sz="1600" dirty="0" smtClean="0">
                <a:cs typeface="+mn-cs"/>
              </a:rPr>
              <a:t>Online DQM has been in production for about a year and the full offline chain has now been commissioned. We have just recently completed the first full cycle of certification and sign-offs. DQM for the less structured alignment and calibration at CAF exists but a fair amount of work remains.</a:t>
            </a:r>
          </a:p>
          <a:p>
            <a:pPr marL="358775" lvl="1" indent="0" algn="l" eaLnBrk="1" hangingPunct="1">
              <a:spcBef>
                <a:spcPts val="720"/>
              </a:spcBef>
              <a:buClrTx/>
              <a:defRPr/>
            </a:pPr>
            <a:r>
              <a:rPr lang="en-US" sz="1600" dirty="0" smtClean="0">
                <a:cs typeface="+mn-cs"/>
              </a:rPr>
              <a:t>In our experience </a:t>
            </a:r>
            <a:r>
              <a:rPr lang="en-US" sz="1600" dirty="0" smtClean="0">
                <a:solidFill>
                  <a:srgbClr val="A9343B"/>
                </a:solidFill>
                <a:cs typeface="+mn-cs"/>
              </a:rPr>
              <a:t>it takes about one year to commission a major component </a:t>
            </a:r>
            <a:r>
              <a:rPr lang="en-US" sz="1600" dirty="0" smtClean="0">
                <a:cs typeface="+mn-cs"/>
              </a:rPr>
              <a:t>such as online DQM to production quality.</a:t>
            </a:r>
          </a:p>
          <a:p>
            <a:pPr marL="0" indent="0" algn="l" eaLnBrk="1" hangingPunct="1">
              <a:spcBef>
                <a:spcPts val="1160"/>
              </a:spcBef>
              <a:defRPr/>
            </a:pPr>
            <a:r>
              <a:rPr lang="en-US" sz="1800" dirty="0" smtClean="0"/>
              <a:t>Shift </a:t>
            </a:r>
            <a:r>
              <a:rPr lang="en-US" sz="1800" dirty="0" err="1" smtClean="0"/>
              <a:t>organisation</a:t>
            </a:r>
            <a:r>
              <a:rPr lang="en-US" sz="1800" dirty="0" smtClean="0"/>
              <a:t>, instructions, tutorials and supervision are major undertakings in their own right</a:t>
            </a:r>
            <a:r>
              <a:rPr lang="en-US" sz="1800" dirty="0" smtClean="0">
                <a:ea typeface="+mn-ea"/>
                <a:cs typeface="+mn-cs"/>
              </a:rPr>
              <a:t>. 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304800"/>
            <a:ext cx="8458200" cy="461963"/>
          </a:xfrm>
          <a:prstGeom prst="rect">
            <a:avLst/>
          </a:prstGeom>
        </p:spPr>
        <p:txBody>
          <a:bodyPr>
            <a:spAutoFit/>
          </a:bodyPr>
          <a:lstStyle/>
          <a:p>
            <a:pPr marL="190500" algn="ctr"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defRPr/>
            </a:pPr>
            <a:r>
              <a:rPr lang="en-US" b="1" spc="300" dirty="0" smtClean="0">
                <a:solidFill>
                  <a:srgbClr val="222C80"/>
                </a:solidFill>
                <a:latin typeface="+mn-lt"/>
              </a:rPr>
              <a:t>Experience and Summary</a:t>
            </a:r>
            <a:endParaRPr lang="en-US" b="1" spc="300" dirty="0">
              <a:solidFill>
                <a:srgbClr val="222C80"/>
              </a:solidFill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648200" y="990600"/>
            <a:ext cx="4267200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spcCol="0" anchor="t" anchorCtr="0" compatLnSpc="1">
            <a:prstTxWarp prst="textNoShape">
              <a:avLst/>
            </a:prstTxWarp>
          </a:bodyPr>
          <a:lstStyle/>
          <a:p>
            <a:pPr lvl="0"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We have so far focused on </a:t>
            </a:r>
            <a:r>
              <a:rPr lang="en-US" sz="1800" kern="0" dirty="0" smtClean="0">
                <a:solidFill>
                  <a:srgbClr val="222C80"/>
                </a:solidFill>
                <a:latin typeface="+mn-lt"/>
              </a:rPr>
              <a:t>commissioning a common first order DQM system through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-out the entire experiment.</a:t>
            </a:r>
          </a:p>
          <a:p>
            <a:pPr marL="358775" lvl="1">
              <a:spcBef>
                <a:spcPts val="720"/>
              </a:spcBef>
              <a:spcAft>
                <a:spcPct val="25000"/>
              </a:spcAft>
              <a:defRPr/>
            </a:pPr>
            <a:r>
              <a:rPr lang="en-US" sz="1600" dirty="0" smtClean="0">
                <a:solidFill>
                  <a:srgbClr val="383838"/>
                </a:solidFill>
                <a:latin typeface="+mn-lt"/>
                <a:ea typeface="ＭＳ Ｐゴシック" pitchFamily="-112" charset="-128"/>
              </a:rPr>
              <a:t>Second order features will come later.</a:t>
            </a:r>
          </a:p>
          <a:p>
            <a:pPr marL="358775" lvl="1">
              <a:spcBef>
                <a:spcPts val="720"/>
              </a:spcBef>
              <a:spcAft>
                <a:spcPct val="25000"/>
              </a:spcAft>
              <a:defRPr/>
            </a:pPr>
            <a:r>
              <a:rPr lang="en-US" sz="1600" dirty="0" smtClean="0">
                <a:solidFill>
                  <a:srgbClr val="383838"/>
                </a:solidFill>
                <a:latin typeface="+mn-lt"/>
                <a:ea typeface="ＭＳ Ｐゴシック" pitchFamily="-112" charset="-128"/>
              </a:rPr>
              <a:t>Modest amounts of code for DQM core. The time goes into developing DQM algorithms, </a:t>
            </a:r>
            <a:r>
              <a:rPr lang="en-US" sz="1600" dirty="0" err="1" smtClean="0">
                <a:solidFill>
                  <a:srgbClr val="383838"/>
                </a:solidFill>
                <a:latin typeface="+mn-lt"/>
                <a:ea typeface="ＭＳ Ｐゴシック" pitchFamily="-112" charset="-128"/>
              </a:rPr>
              <a:t>standardisation</a:t>
            </a:r>
            <a:r>
              <a:rPr lang="en-US" sz="1600" dirty="0" smtClean="0">
                <a:solidFill>
                  <a:srgbClr val="383838"/>
                </a:solidFill>
                <a:latin typeface="+mn-lt"/>
                <a:ea typeface="ＭＳ Ｐゴシック" pitchFamily="-112" charset="-128"/>
              </a:rPr>
              <a:t> and integration of workflows, procedures, code, systems and servers.</a:t>
            </a:r>
          </a:p>
          <a:p>
            <a:pPr marL="358775" lvl="1">
              <a:spcBef>
                <a:spcPts val="720"/>
              </a:spcBef>
              <a:spcAft>
                <a:spcPct val="25000"/>
              </a:spcAft>
              <a:defRPr/>
            </a:pPr>
            <a:r>
              <a:rPr lang="en-US" sz="1600" dirty="0" smtClean="0">
                <a:solidFill>
                  <a:srgbClr val="383838"/>
                </a:solidFill>
                <a:latin typeface="+mn-lt"/>
                <a:ea typeface="ＭＳ Ｐゴシック" pitchFamily="-112" charset="-128"/>
              </a:rPr>
              <a:t>Very modest manpower for DQM itself, a truly collaborative effort with a lot of people from numerous other projects: trigger, detector subsystems, offline and physics software, production tools, operators, etc.</a:t>
            </a:r>
          </a:p>
          <a:p>
            <a:pPr lvl="0">
              <a:spcBef>
                <a:spcPts val="1900"/>
              </a:spcBef>
              <a:spcAft>
                <a:spcPct val="25000"/>
              </a:spcAft>
              <a:buClr>
                <a:srgbClr val="A50021"/>
              </a:buClr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We are pleased with </a:t>
            </a:r>
            <a:r>
              <a:rPr lang="en-US" sz="1800" kern="0" dirty="0" smtClean="0">
                <a:solidFill>
                  <a:srgbClr val="222C80"/>
                </a:solidFill>
                <a:latin typeface="+mn-lt"/>
              </a:rPr>
              <a:t>DQM </a:t>
            </a:r>
            <a:r>
              <a:rPr lang="en-US" sz="1800" kern="0" dirty="0" err="1" smtClean="0">
                <a:solidFill>
                  <a:srgbClr val="222C80"/>
                </a:solidFill>
                <a:latin typeface="+mn-lt"/>
              </a:rPr>
              <a:t>visualisation</a:t>
            </a:r>
            <a:r>
              <a:rPr lang="en-US" sz="1800" kern="0" dirty="0" smtClean="0">
                <a:solidFill>
                  <a:srgbClr val="222C80"/>
                </a:solidFill>
                <a:latin typeface="+mn-lt"/>
              </a:rPr>
              <a:t> served using web technology and operating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shifts from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the CMS </a:t>
            </a:r>
            <a:r>
              <a:rPr kumimoji="0" lang="en-US" sz="1800" b="0" i="0" u="none" strike="noStrike" kern="0" cap="none" spc="0" normalizeH="0" noProof="0" dirty="0" err="1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centres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 These have been practical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enabling factors.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smtClean="0">
              <a:ea typeface="ＭＳ Ｐゴシック" pitchFamily="-97" charset="-128"/>
              <a:cs typeface="ＭＳ Ｐゴシック" pitchFamily="-97" charset="-128"/>
            </a:endParaRPr>
          </a:p>
        </p:txBody>
      </p:sp>
      <p:sp>
        <p:nvSpPr>
          <p:cNvPr id="23555" name="Content Placeholder 2" descr="Canvas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0" algn="ctr" eaLnBrk="1" hangingPunct="1"/>
            <a:r>
              <a:rPr lang="en-US" dirty="0" smtClean="0">
                <a:ea typeface="ＭＳ Ｐゴシック" pitchFamily="-97" charset="-128"/>
                <a:cs typeface="ＭＳ Ｐゴシック" pitchFamily="-97" charset="-128"/>
              </a:rPr>
              <a:t>For more information...</a:t>
            </a:r>
            <a:endParaRPr lang="en-US" dirty="0" smtClean="0">
              <a:ea typeface="ＭＳ Ｐゴシック" pitchFamily="-97" charset="-128"/>
              <a:cs typeface="ＭＳ Ｐゴシック" pitchFamily="-97" charset="-128"/>
            </a:endParaRPr>
          </a:p>
          <a:p>
            <a:pPr lvl="1" indent="0" eaLnBrk="1" hangingPunct="1"/>
            <a:r>
              <a:rPr lang="en-US" dirty="0" smtClean="0"/>
              <a:t>Unfortunately details beyond the talks and posters at this conference are limited to CMS collaborators only due </a:t>
            </a:r>
            <a:r>
              <a:rPr lang="en-US" dirty="0" smtClean="0"/>
              <a:t>to the September 2008 security </a:t>
            </a:r>
            <a:r>
              <a:rPr lang="en-US" dirty="0" smtClean="0"/>
              <a:t>breach.</a:t>
            </a:r>
            <a:r>
              <a:rPr lang="en-US" dirty="0" smtClean="0"/>
              <a:t> We think e-mail might not be cut off, you can try to reach us at:</a:t>
            </a:r>
            <a:endParaRPr lang="en-US" dirty="0" smtClean="0"/>
          </a:p>
          <a:p>
            <a:pPr marL="1431925" lvl="1" indent="0" eaLnBrk="1" hangingPunct="1">
              <a:tabLst>
                <a:tab pos="4214813" algn="l"/>
              </a:tabLst>
            </a:pPr>
            <a:r>
              <a:rPr lang="en-US" dirty="0" smtClean="0"/>
              <a:t>Andreas Meyer</a:t>
            </a:r>
            <a:r>
              <a:rPr lang="en-US" dirty="0" smtClean="0"/>
              <a:t>	</a:t>
            </a:r>
            <a:r>
              <a:rPr lang="en-US" dirty="0" err="1" smtClean="0"/>
              <a:t>andreas</a:t>
            </a:r>
            <a:r>
              <a:rPr lang="en-US" dirty="0" err="1" smtClean="0"/>
              <a:t>.meyer@cern.ch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Ilaria</a:t>
            </a:r>
            <a:r>
              <a:rPr lang="en-US" dirty="0" smtClean="0"/>
              <a:t> </a:t>
            </a:r>
            <a:r>
              <a:rPr lang="en-US" dirty="0" err="1" smtClean="0"/>
              <a:t>Segoni</a:t>
            </a:r>
            <a:r>
              <a:rPr lang="en-US" dirty="0" smtClean="0"/>
              <a:t>	</a:t>
            </a:r>
            <a:r>
              <a:rPr lang="en-US" dirty="0" err="1" smtClean="0"/>
              <a:t>ilaria</a:t>
            </a:r>
            <a:r>
              <a:rPr lang="en-US" dirty="0" err="1" smtClean="0"/>
              <a:t>.segoni@cern.ch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Lassi Tuura</a:t>
            </a:r>
            <a:r>
              <a:rPr lang="en-US" dirty="0" smtClean="0"/>
              <a:t>	</a:t>
            </a:r>
            <a:r>
              <a:rPr lang="en-US" dirty="0" err="1" smtClean="0"/>
              <a:t>lassi</a:t>
            </a:r>
            <a:r>
              <a:rPr lang="en-US" dirty="0" err="1" smtClean="0"/>
              <a:t>.tuura@cern.ch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Giuseppe Della </a:t>
            </a:r>
            <a:r>
              <a:rPr lang="en-US" dirty="0" err="1" smtClean="0"/>
              <a:t>Ricca</a:t>
            </a:r>
            <a:r>
              <a:rPr lang="en-US" dirty="0" smtClean="0"/>
              <a:t>	</a:t>
            </a:r>
            <a:r>
              <a:rPr lang="en-US" dirty="0" err="1" smtClean="0"/>
              <a:t>giuseppe</a:t>
            </a:r>
            <a:r>
              <a:rPr lang="en-US" dirty="0" err="1" smtClean="0"/>
              <a:t>.della-ricca@ts.infn.it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Picture 224" descr="DQM end to end.ai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 r:link="rId4"/>
              <a:stretch>
                <a:fillRect/>
              </a:stretch>
            </p:blipFill>
          </mc:Choice>
          <mc:Fallback>
            <p:blipFill>
              <a:blip r:embed="rId5" r:link="rId4"/>
              <a:stretch>
                <a:fillRect/>
              </a:stretch>
            </p:blipFill>
          </mc:Fallback>
        </mc:AlternateContent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25" name="Rectangle 624"/>
          <p:cNvSpPr/>
          <p:nvPr/>
        </p:nvSpPr>
        <p:spPr>
          <a:xfrm>
            <a:off x="3200400" y="253424"/>
            <a:ext cx="5638800" cy="584776"/>
          </a:xfrm>
          <a:prstGeom prst="rect">
            <a:avLst/>
          </a:prstGeom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190500" algn="ctr"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defRPr/>
            </a:pPr>
            <a:r>
              <a:rPr lang="en-US" sz="3200" b="1" spc="300" dirty="0" smtClean="0">
                <a:solidFill>
                  <a:srgbClr val="222C80"/>
                </a:solidFill>
                <a:latin typeface="Gill Sans" pitchFamily="27" charset="0"/>
              </a:rPr>
              <a:t>DQM end to end</a:t>
            </a:r>
            <a:endParaRPr lang="en-US" sz="3200" b="1" spc="300" dirty="0">
              <a:solidFill>
                <a:srgbClr val="222C80"/>
              </a:solidFill>
              <a:latin typeface="Gill Sans" pitchFamily="27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Picture 135" descr="DQM online.ai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112363" y="0"/>
            <a:ext cx="5179218" cy="6858000"/>
          </a:xfrm>
          <a:prstGeom prst="rect">
            <a:avLst/>
          </a:prstGeom>
        </p:spPr>
      </p:pic>
      <p:sp>
        <p:nvSpPr>
          <p:cNvPr id="461" name="Content Placeholder 460"/>
          <p:cNvSpPr>
            <a:spLocks noGrp="1"/>
          </p:cNvSpPr>
          <p:nvPr>
            <p:ph idx="1"/>
          </p:nvPr>
        </p:nvSpPr>
        <p:spPr>
          <a:xfrm>
            <a:off x="4191000" y="1447800"/>
            <a:ext cx="4724400" cy="5257800"/>
          </a:xfrm>
        </p:spPr>
        <p:txBody>
          <a:bodyPr lIns="0" tIns="0" rIns="0" bIns="0" anchor="t" anchorCtr="0"/>
          <a:lstStyle/>
          <a:p>
            <a:pPr indent="0" algn="l" eaLnBrk="1" hangingPunct="1">
              <a:spcBef>
                <a:spcPts val="720"/>
              </a:spcBef>
              <a:buClrTx/>
              <a:defRPr/>
            </a:pPr>
            <a:r>
              <a:rPr lang="en-US" sz="2000" dirty="0" smtClean="0"/>
              <a:t>Aim is </a:t>
            </a:r>
            <a:r>
              <a:rPr lang="en-US" sz="2000" i="1" dirty="0" smtClean="0"/>
              <a:t>efficient detector and operation </a:t>
            </a:r>
            <a:r>
              <a:rPr lang="en-US" sz="2000" dirty="0" smtClean="0"/>
              <a:t>by giving detector and trigger status feedback to experts and shifters.</a:t>
            </a:r>
          </a:p>
          <a:p>
            <a:pPr lvl="1" indent="0" algn="l" eaLnBrk="1" hangingPunct="1">
              <a:spcBef>
                <a:spcPts val="720"/>
              </a:spcBef>
              <a:buClrTx/>
              <a:defRPr/>
            </a:pPr>
            <a:r>
              <a:rPr lang="en-US" sz="1800" dirty="0" smtClean="0">
                <a:solidFill>
                  <a:srgbClr val="A9343B"/>
                </a:solidFill>
              </a:rPr>
              <a:t>Live display </a:t>
            </a:r>
            <a:r>
              <a:rPr lang="en-US" sz="1800" dirty="0" smtClean="0"/>
              <a:t>at ∆</a:t>
            </a:r>
            <a:r>
              <a:rPr lang="en-US" sz="1800" dirty="0" err="1" smtClean="0"/>
              <a:t>t</a:t>
            </a:r>
            <a:r>
              <a:rPr lang="en-US" sz="1800" dirty="0" smtClean="0"/>
              <a:t> ~ seconds plus </a:t>
            </a:r>
            <a:r>
              <a:rPr lang="en-US" sz="1800" dirty="0" smtClean="0">
                <a:solidFill>
                  <a:srgbClr val="A9343B"/>
                </a:solidFill>
              </a:rPr>
              <a:t>1TB</a:t>
            </a:r>
            <a:r>
              <a:rPr lang="en-US" sz="1800" dirty="0" smtClean="0"/>
              <a:t> space for the </a:t>
            </a:r>
            <a:r>
              <a:rPr lang="en-US" sz="1800" dirty="0" smtClean="0">
                <a:solidFill>
                  <a:srgbClr val="A9343B"/>
                </a:solidFill>
              </a:rPr>
              <a:t>archive </a:t>
            </a:r>
            <a:r>
              <a:rPr lang="en-US" sz="1800" dirty="0" smtClean="0"/>
              <a:t>of recent runs accessible to the entire CMS in real time.</a:t>
            </a:r>
          </a:p>
          <a:p>
            <a:pPr lvl="1" indent="0" algn="l" eaLnBrk="1" hangingPunct="1">
              <a:spcBef>
                <a:spcPts val="720"/>
              </a:spcBef>
              <a:buClrTx/>
              <a:defRPr/>
            </a:pPr>
            <a:r>
              <a:rPr lang="en-US" sz="1800" dirty="0" smtClean="0">
                <a:solidFill>
                  <a:srgbClr val="A9343B"/>
                </a:solidFill>
              </a:rPr>
              <a:t>~300k histograms </a:t>
            </a:r>
            <a:r>
              <a:rPr lang="en-US" sz="1800" dirty="0" smtClean="0"/>
              <a:t>produced on DQM cluster, ~50k shown in GUI. HLT: 15 trigger monitoring, 3x8 FED subsystem histograms.</a:t>
            </a:r>
          </a:p>
          <a:p>
            <a:pPr lvl="1" indent="0" algn="l" eaLnBrk="1" hangingPunct="1">
              <a:spcBef>
                <a:spcPts val="720"/>
              </a:spcBef>
              <a:buClrTx/>
              <a:defRPr/>
            </a:pPr>
            <a:r>
              <a:rPr lang="en-US" sz="1800" dirty="0" smtClean="0"/>
              <a:t>Continuous, </a:t>
            </a:r>
            <a:r>
              <a:rPr lang="en-US" sz="1800" dirty="0" smtClean="0">
                <a:solidFill>
                  <a:srgbClr val="A9343B"/>
                </a:solidFill>
              </a:rPr>
              <a:t>dead-line free integration </a:t>
            </a:r>
            <a:r>
              <a:rPr lang="en-US" sz="1800" dirty="0" smtClean="0"/>
              <a:t>of the full DQM chain in a replica playback system.</a:t>
            </a:r>
          </a:p>
          <a:p>
            <a:pPr indent="0" algn="l" eaLnBrk="1" hangingPunct="1">
              <a:spcBef>
                <a:spcPts val="720"/>
              </a:spcBef>
              <a:buClrTx/>
              <a:defRPr/>
            </a:pPr>
            <a:r>
              <a:rPr lang="en-US" sz="2000" dirty="0" smtClean="0"/>
              <a:t>Online results, initial run summary made available to offline analysis and processing.</a:t>
            </a:r>
          </a:p>
          <a:p>
            <a:pPr lvl="1" indent="0" algn="l" eaLnBrk="1" hangingPunct="1">
              <a:spcBef>
                <a:spcPts val="720"/>
              </a:spcBef>
              <a:buClrTx/>
              <a:buNone/>
              <a:defRPr/>
            </a:pPr>
            <a:r>
              <a:rPr lang="en-US" sz="1800" dirty="0" smtClean="0"/>
              <a:t>Includes online detector quality summary and other key values in conditions database.</a:t>
            </a:r>
          </a:p>
        </p:txBody>
      </p:sp>
      <p:sp>
        <p:nvSpPr>
          <p:cNvPr id="464" name="Content Placeholder 460"/>
          <p:cNvSpPr txBox="1">
            <a:spLocks/>
          </p:cNvSpPr>
          <p:nvPr/>
        </p:nvSpPr>
        <p:spPr bwMode="auto">
          <a:xfrm>
            <a:off x="5181600" y="457200"/>
            <a:ext cx="39624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30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Online DQM</a:t>
            </a:r>
          </a:p>
          <a:p>
            <a:pPr marL="190500" marR="0" lvl="0" indent="-190500" algn="ctr" defTabSz="914400" rtl="0" eaLnBrk="0" fontAlgn="base" latinLnBrk="0" hangingPunct="0">
              <a:lnSpc>
                <a:spcPct val="100000"/>
              </a:lnSpc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300" normalizeH="0" baseline="0" noProof="0" dirty="0" smtClean="0">
              <a:ln>
                <a:noFill/>
              </a:ln>
              <a:solidFill>
                <a:srgbClr val="222C80"/>
              </a:solidFill>
              <a:effectLst/>
              <a:uLnTx/>
              <a:uFillTx/>
              <a:latin typeface="Gill Sans" pitchFamily="27" charset="0"/>
              <a:ea typeface="ＭＳ Ｐゴシック" pitchFamily="27" charset="-128"/>
              <a:cs typeface="ＭＳ Ｐゴシック" pitchFamily="27" charset="-128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rcRect l="5769" t="2457" r="25696" b="-60"/>
          <a:stretch>
            <a:fillRect/>
          </a:stretch>
        </p:blipFill>
        <p:spPr>
          <a:xfrm>
            <a:off x="2590800" y="1016809"/>
            <a:ext cx="6248400" cy="5565196"/>
          </a:xfrm>
          <a:prstGeom prst="rect">
            <a:avLst/>
          </a:prstGeom>
        </p:spPr>
      </p:pic>
      <p:sp>
        <p:nvSpPr>
          <p:cNvPr id="3" name="Content Placeholder 460"/>
          <p:cNvSpPr txBox="1">
            <a:spLocks/>
          </p:cNvSpPr>
          <p:nvPr/>
        </p:nvSpPr>
        <p:spPr bwMode="auto">
          <a:xfrm>
            <a:off x="0" y="228600"/>
            <a:ext cx="9144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30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Standard</a:t>
            </a:r>
            <a:r>
              <a:rPr kumimoji="0" lang="en-US" sz="3200" b="1" i="0" u="none" strike="noStrike" kern="0" cap="none" spc="300" normalizeH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 high-level overview</a:t>
            </a:r>
            <a:endParaRPr kumimoji="0" lang="en-US" sz="3200" b="1" i="0" u="none" strike="noStrike" kern="0" cap="none" spc="300" normalizeH="0" baseline="0" noProof="0" dirty="0" smtClean="0">
              <a:ln>
                <a:noFill/>
              </a:ln>
              <a:solidFill>
                <a:srgbClr val="222C80"/>
              </a:solidFill>
              <a:effectLst/>
              <a:uLnTx/>
              <a:uFillTx/>
              <a:latin typeface="Gill Sans" pitchFamily="27" charset="0"/>
              <a:ea typeface="ＭＳ Ｐゴシック" pitchFamily="27" charset="-128"/>
              <a:cs typeface="ＭＳ Ｐゴシック" pitchFamily="27" charset="-128"/>
            </a:endParaRPr>
          </a:p>
          <a:p>
            <a:pPr marL="190500" marR="0" lvl="0" indent="-190500" algn="ctr" defTabSz="914400" rtl="0" eaLnBrk="0" fontAlgn="base" latinLnBrk="0" hangingPunct="0">
              <a:lnSpc>
                <a:spcPct val="100000"/>
              </a:lnSpc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300" normalizeH="0" baseline="0" noProof="0" dirty="0" smtClean="0">
              <a:ln>
                <a:noFill/>
              </a:ln>
              <a:solidFill>
                <a:srgbClr val="222C80"/>
              </a:solidFill>
              <a:effectLst/>
              <a:uLnTx/>
              <a:uFillTx/>
              <a:latin typeface="Gill Sans" pitchFamily="27" charset="0"/>
              <a:ea typeface="ＭＳ Ｐゴシック" pitchFamily="27" charset="-128"/>
              <a:cs typeface="ＭＳ Ｐゴシック" pitchFamily="27" charset="-128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228600" y="1524000"/>
            <a:ext cx="2514600" cy="1200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dirty="0" smtClean="0">
                <a:latin typeface="Abadi MT Condensed Light" pitchFamily="-97" charset="0"/>
              </a:rPr>
              <a:t>Access to live and</a:t>
            </a:r>
          </a:p>
          <a:p>
            <a:r>
              <a:rPr lang="en-US" dirty="0" smtClean="0">
                <a:latin typeface="Abadi MT Condensed Light" pitchFamily="-97" charset="0"/>
              </a:rPr>
              <a:t>archived runs in a central web GUI.</a:t>
            </a:r>
            <a:endParaRPr lang="en-US" dirty="0">
              <a:latin typeface="Abadi MT Condensed Light" pitchFamily="-97" charset="0"/>
            </a:endParaRP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 flipH="1" flipV="1">
            <a:off x="2209800" y="2514600"/>
            <a:ext cx="2590800" cy="0"/>
          </a:xfrm>
          <a:prstGeom prst="line">
            <a:avLst/>
          </a:prstGeom>
          <a:noFill/>
          <a:ln w="19050" cap="flat" cmpd="sng" algn="ctr">
            <a:solidFill>
              <a:srgbClr val="00664D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dk1"/>
              </a:solidFill>
              <a:latin typeface="Tahoma" pitchFamily="-112" charset="0"/>
            </a:endParaRPr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228600" y="3429000"/>
            <a:ext cx="2514600" cy="1200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dirty="0" smtClean="0">
                <a:latin typeface="Abadi MT Condensed Light" pitchFamily="-97" charset="0"/>
              </a:rPr>
              <a:t>Standard high-level</a:t>
            </a:r>
            <a:br>
              <a:rPr lang="en-US" dirty="0" smtClean="0">
                <a:latin typeface="Abadi MT Condensed Light" pitchFamily="-97" charset="0"/>
              </a:rPr>
            </a:br>
            <a:r>
              <a:rPr lang="en-US" dirty="0" smtClean="0">
                <a:latin typeface="Abadi MT Condensed Light" pitchFamily="-97" charset="0"/>
              </a:rPr>
              <a:t>subsystem summary as a 2D map.</a:t>
            </a:r>
            <a:endParaRPr lang="en-US" dirty="0">
              <a:latin typeface="Abadi MT Condensed Light" pitchFamily="-97" charset="0"/>
            </a:endParaRPr>
          </a:p>
        </p:txBody>
      </p:sp>
      <p:sp>
        <p:nvSpPr>
          <p:cNvPr id="13" name="Line 8"/>
          <p:cNvSpPr>
            <a:spLocks noChangeShapeType="1"/>
          </p:cNvSpPr>
          <p:nvPr/>
        </p:nvSpPr>
        <p:spPr bwMode="auto">
          <a:xfrm flipH="1" flipV="1">
            <a:off x="1981200" y="4419600"/>
            <a:ext cx="685800" cy="0"/>
          </a:xfrm>
          <a:prstGeom prst="line">
            <a:avLst/>
          </a:prstGeom>
          <a:noFill/>
          <a:ln w="19050" cap="flat" cmpd="sng" algn="ctr">
            <a:solidFill>
              <a:srgbClr val="00664D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dk1"/>
              </a:solidFill>
              <a:latin typeface="Tahoma" pitchFamily="-112" charset="0"/>
            </a:endParaRPr>
          </a:p>
        </p:txBody>
      </p:sp>
      <p:sp>
        <p:nvSpPr>
          <p:cNvPr id="14" name="AutoShape 11"/>
          <p:cNvSpPr>
            <a:spLocks noChangeArrowheads="1"/>
          </p:cNvSpPr>
          <p:nvPr/>
        </p:nvSpPr>
        <p:spPr bwMode="auto">
          <a:xfrm>
            <a:off x="304800" y="6172200"/>
            <a:ext cx="1752600" cy="394335"/>
          </a:xfrm>
          <a:prstGeom prst="roundRect">
            <a:avLst>
              <a:gd name="adj" fmla="val 11546"/>
            </a:avLst>
          </a:prstGeom>
          <a:solidFill>
            <a:srgbClr val="FFFFCC"/>
          </a:solidFill>
          <a:ln w="158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altLang="ja-JP" sz="1800" dirty="0" smtClean="0">
                <a:solidFill>
                  <a:srgbClr val="37622F"/>
                </a:solidFill>
                <a:latin typeface="Abadi MT Condensed Light" pitchFamily="-97" charset="0"/>
              </a:rPr>
              <a:t>☛ 234: </a:t>
            </a:r>
            <a:r>
              <a:rPr lang="en-US" sz="1800" dirty="0" smtClean="0">
                <a:solidFill>
                  <a:srgbClr val="37622F"/>
                </a:solidFill>
                <a:latin typeface="Abadi MT Condensed Light" pitchFamily="-97" charset="0"/>
              </a:rPr>
              <a:t>DQM GUI</a:t>
            </a:r>
            <a:endParaRPr lang="en-US" sz="1800" dirty="0">
              <a:solidFill>
                <a:srgbClr val="37622F"/>
              </a:solidFill>
              <a:latin typeface="Abadi MT Condensed Light" pitchFamily="-97" charset="0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3425205"/>
            <a:ext cx="3505200" cy="333062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rcRect t="2294" r="22421"/>
          <a:stretch>
            <a:fillRect/>
          </a:stretch>
        </p:blipFill>
        <p:spPr>
          <a:xfrm>
            <a:off x="2667595" y="1143000"/>
            <a:ext cx="6277252" cy="396240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860261" y="2054087"/>
            <a:ext cx="1373562" cy="3018183"/>
            <a:chOff x="2860261" y="2054087"/>
            <a:chExt cx="1373562" cy="3018183"/>
          </a:xfrm>
        </p:grpSpPr>
        <p:sp>
          <p:nvSpPr>
            <p:cNvPr id="10" name="Rounded Rectangle 9"/>
            <p:cNvSpPr/>
            <p:nvPr/>
          </p:nvSpPr>
          <p:spPr bwMode="auto">
            <a:xfrm>
              <a:off x="2864435" y="2057400"/>
              <a:ext cx="1369388" cy="3014870"/>
            </a:xfrm>
            <a:prstGeom prst="roundRect">
              <a:avLst>
                <a:gd name="adj" fmla="val 5092"/>
              </a:avLst>
            </a:prstGeom>
            <a:noFill/>
            <a:ln w="698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Tahoma" pitchFamily="-112" charset="0"/>
              </a:endParaRPr>
            </a:p>
          </p:txBody>
        </p:sp>
        <p:sp>
          <p:nvSpPr>
            <p:cNvPr id="4" name="Rounded Rectangle 3"/>
            <p:cNvSpPr/>
            <p:nvPr/>
          </p:nvSpPr>
          <p:spPr bwMode="auto">
            <a:xfrm>
              <a:off x="2860261" y="2054087"/>
              <a:ext cx="1369388" cy="3014870"/>
            </a:xfrm>
            <a:prstGeom prst="roundRect">
              <a:avLst>
                <a:gd name="adj" fmla="val 5092"/>
              </a:avLst>
            </a:prstGeom>
            <a:noFill/>
            <a:ln w="31750" cap="flat" cmpd="sng" algn="ctr">
              <a:solidFill>
                <a:srgbClr val="00664D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latin typeface="Tahoma" pitchFamily="-112" charset="0"/>
              </a:endParaRPr>
            </a:p>
          </p:txBody>
        </p:sp>
      </p:grpSp>
      <p:sp>
        <p:nvSpPr>
          <p:cNvPr id="5" name="Content Placeholder 460"/>
          <p:cNvSpPr txBox="1">
            <a:spLocks/>
          </p:cNvSpPr>
          <p:nvPr/>
        </p:nvSpPr>
        <p:spPr bwMode="auto">
          <a:xfrm>
            <a:off x="0" y="228600"/>
            <a:ext cx="9144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30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Standard</a:t>
            </a:r>
            <a:r>
              <a:rPr kumimoji="0" lang="en-US" sz="3200" b="1" i="0" u="none" strike="noStrike" kern="0" cap="none" spc="300" normalizeH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 high-</a:t>
            </a:r>
            <a:r>
              <a:rPr lang="en-US" sz="3200" b="1" kern="0" spc="300" dirty="0" smtClean="0">
                <a:solidFill>
                  <a:srgbClr val="222C80"/>
                </a:solidFill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level </a:t>
            </a:r>
            <a:r>
              <a:rPr kumimoji="0" lang="en-US" sz="3200" b="1" i="0" u="none" strike="noStrike" kern="0" cap="none" spc="300" normalizeH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reports</a:t>
            </a:r>
            <a:r>
              <a:rPr kumimoji="0" lang="en-US" sz="3200" b="1" i="0" u="none" strike="noStrike" kern="0" cap="none" spc="30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 </a:t>
            </a:r>
          </a:p>
          <a:p>
            <a:pPr marL="190500" marR="0" lvl="0" indent="-190500" algn="ctr" defTabSz="914400" rtl="0" eaLnBrk="0" fontAlgn="base" latinLnBrk="0" hangingPunct="0">
              <a:lnSpc>
                <a:spcPct val="100000"/>
              </a:lnSpc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300" normalizeH="0" baseline="0" noProof="0" dirty="0" smtClean="0">
              <a:ln>
                <a:noFill/>
              </a:ln>
              <a:solidFill>
                <a:srgbClr val="222C80"/>
              </a:solidFill>
              <a:effectLst/>
              <a:uLnTx/>
              <a:uFillTx/>
              <a:latin typeface="Gill Sans" pitchFamily="27" charset="0"/>
              <a:ea typeface="ＭＳ Ｐゴシック" pitchFamily="27" charset="-128"/>
              <a:cs typeface="ＭＳ Ｐゴシック" pitchFamily="27" charset="-128"/>
            </a:endParaRPr>
          </a:p>
        </p:txBody>
      </p:sp>
      <p:sp>
        <p:nvSpPr>
          <p:cNvPr id="6" name="Rectangle 9"/>
          <p:cNvSpPr>
            <a:spLocks noChangeArrowheads="1"/>
          </p:cNvSpPr>
          <p:nvPr/>
        </p:nvSpPr>
        <p:spPr bwMode="auto">
          <a:xfrm>
            <a:off x="228600" y="990600"/>
            <a:ext cx="2514600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dirty="0" smtClean="0">
                <a:latin typeface="Abadi MT Condensed Light" pitchFamily="-97" charset="0"/>
              </a:rPr>
              <a:t>Per system quality summary, copied automatically to the conditions database at the end of the run and accessible in WBM.</a:t>
            </a:r>
            <a:endParaRPr lang="en-US" dirty="0">
              <a:latin typeface="Abadi MT Condensed Light" pitchFamily="-97" charset="0"/>
            </a:endParaRPr>
          </a:p>
        </p:txBody>
      </p:sp>
      <p:sp>
        <p:nvSpPr>
          <p:cNvPr id="7" name="Line 8"/>
          <p:cNvSpPr>
            <a:spLocks noChangeShapeType="1"/>
          </p:cNvSpPr>
          <p:nvPr/>
        </p:nvSpPr>
        <p:spPr bwMode="auto">
          <a:xfrm flipH="1" flipV="1">
            <a:off x="2438399" y="1981200"/>
            <a:ext cx="424070" cy="152400"/>
          </a:xfrm>
          <a:prstGeom prst="line">
            <a:avLst/>
          </a:prstGeom>
          <a:noFill/>
          <a:ln w="19050" cap="flat" cmpd="sng" algn="ctr">
            <a:solidFill>
              <a:srgbClr val="00664D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dk1"/>
              </a:solidFill>
              <a:latin typeface="Tahoma" pitchFamily="-112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rcRect l="3685" t="6958" r="3531"/>
          <a:stretch>
            <a:fillRect/>
          </a:stretch>
        </p:blipFill>
        <p:spPr>
          <a:xfrm>
            <a:off x="3352800" y="4617359"/>
            <a:ext cx="3048000" cy="2150853"/>
          </a:xfrm>
          <a:prstGeom prst="rect">
            <a:avLst/>
          </a:prstGeom>
        </p:spPr>
      </p:pic>
      <p:sp>
        <p:nvSpPr>
          <p:cNvPr id="11" name="AutoShape 11"/>
          <p:cNvSpPr>
            <a:spLocks noChangeArrowheads="1"/>
          </p:cNvSpPr>
          <p:nvPr/>
        </p:nvSpPr>
        <p:spPr bwMode="auto">
          <a:xfrm>
            <a:off x="7010400" y="6387465"/>
            <a:ext cx="1752600" cy="394335"/>
          </a:xfrm>
          <a:prstGeom prst="roundRect">
            <a:avLst>
              <a:gd name="adj" fmla="val 11546"/>
            </a:avLst>
          </a:prstGeom>
          <a:solidFill>
            <a:srgbClr val="FFFFCC"/>
          </a:solidFill>
          <a:ln w="158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altLang="ja-JP" sz="1800" dirty="0" smtClean="0">
                <a:solidFill>
                  <a:srgbClr val="37622F"/>
                </a:solidFill>
                <a:latin typeface="Abadi MT Condensed Light" pitchFamily="-97" charset="0"/>
              </a:rPr>
              <a:t>☛ 320: </a:t>
            </a:r>
            <a:r>
              <a:rPr lang="en-US" sz="1800" dirty="0" smtClean="0">
                <a:solidFill>
                  <a:srgbClr val="37622F"/>
                </a:solidFill>
                <a:latin typeface="Abadi MT Condensed Light" pitchFamily="-97" charset="0"/>
              </a:rPr>
              <a:t>WBM/ECAL</a:t>
            </a:r>
            <a:endParaRPr lang="en-US" sz="1800" dirty="0">
              <a:solidFill>
                <a:srgbClr val="37622F"/>
              </a:solidFill>
              <a:latin typeface="Abadi MT Condensed Light" pitchFamily="-97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870897"/>
            <a:ext cx="8534400" cy="5780390"/>
          </a:xfrm>
          <a:prstGeom prst="rect">
            <a:avLst/>
          </a:prstGeom>
        </p:spPr>
      </p:pic>
      <p:sp>
        <p:nvSpPr>
          <p:cNvPr id="7" name="AutoShape 11"/>
          <p:cNvSpPr>
            <a:spLocks noChangeArrowheads="1"/>
          </p:cNvSpPr>
          <p:nvPr/>
        </p:nvSpPr>
        <p:spPr bwMode="auto">
          <a:xfrm>
            <a:off x="147089" y="5966095"/>
            <a:ext cx="3482590" cy="816468"/>
          </a:xfrm>
          <a:prstGeom prst="roundRect">
            <a:avLst>
              <a:gd name="adj" fmla="val 11546"/>
            </a:avLst>
          </a:prstGeom>
          <a:solidFill>
            <a:srgbClr val="FFFFFF"/>
          </a:solidFill>
          <a:ln w="158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rgbClr val="37622F"/>
              </a:solidFill>
              <a:latin typeface="Abadi MT Condensed Light" pitchFamily="-97" charset="0"/>
            </a:endParaRPr>
          </a:p>
        </p:txBody>
      </p:sp>
      <p:sp>
        <p:nvSpPr>
          <p:cNvPr id="6" name="AutoShape 11"/>
          <p:cNvSpPr>
            <a:spLocks noChangeArrowheads="1"/>
          </p:cNvSpPr>
          <p:nvPr/>
        </p:nvSpPr>
        <p:spPr bwMode="auto">
          <a:xfrm>
            <a:off x="6375332" y="6096000"/>
            <a:ext cx="2540068" cy="504615"/>
          </a:xfrm>
          <a:prstGeom prst="roundRect">
            <a:avLst>
              <a:gd name="adj" fmla="val 11546"/>
            </a:avLst>
          </a:prstGeom>
          <a:solidFill>
            <a:schemeClr val="bg1"/>
          </a:solidFill>
          <a:ln w="158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>
              <a:solidFill>
                <a:srgbClr val="37622F"/>
              </a:solidFill>
              <a:latin typeface="Abadi MT Condensed Light" pitchFamily="-97" charset="0"/>
            </a:endParaRPr>
          </a:p>
        </p:txBody>
      </p:sp>
      <p:sp>
        <p:nvSpPr>
          <p:cNvPr id="5" name="Content Placeholder 460"/>
          <p:cNvSpPr txBox="1">
            <a:spLocks/>
          </p:cNvSpPr>
          <p:nvPr/>
        </p:nvSpPr>
        <p:spPr bwMode="auto">
          <a:xfrm>
            <a:off x="0" y="228600"/>
            <a:ext cx="9144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30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Standard</a:t>
            </a:r>
            <a:r>
              <a:rPr kumimoji="0" lang="en-US" sz="3200" b="1" i="0" u="none" strike="noStrike" kern="0" cap="none" spc="300" normalizeH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 shift views</a:t>
            </a:r>
            <a:r>
              <a:rPr kumimoji="0" lang="en-US" sz="3200" b="1" i="0" u="none" strike="noStrike" kern="0" cap="none" spc="30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 </a:t>
            </a:r>
          </a:p>
          <a:p>
            <a:pPr marL="190500" marR="0" lvl="0" indent="-190500" algn="ctr" defTabSz="914400" rtl="0" eaLnBrk="0" fontAlgn="base" latinLnBrk="0" hangingPunct="0">
              <a:lnSpc>
                <a:spcPct val="100000"/>
              </a:lnSpc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300" normalizeH="0" baseline="0" noProof="0" dirty="0" smtClean="0">
              <a:ln>
                <a:noFill/>
              </a:ln>
              <a:solidFill>
                <a:srgbClr val="222C80"/>
              </a:solidFill>
              <a:effectLst/>
              <a:uLnTx/>
              <a:uFillTx/>
              <a:latin typeface="Gill Sans" pitchFamily="27" charset="0"/>
              <a:ea typeface="ＭＳ Ｐゴシック" pitchFamily="27" charset="-128"/>
              <a:cs typeface="ＭＳ Ｐゴシック" pitchFamily="27" charset="-128"/>
            </a:endParaRPr>
          </a:p>
        </p:txBody>
      </p:sp>
      <p:sp>
        <p:nvSpPr>
          <p:cNvPr id="14" name="AutoShape 11"/>
          <p:cNvSpPr>
            <a:spLocks noChangeArrowheads="1"/>
          </p:cNvSpPr>
          <p:nvPr/>
        </p:nvSpPr>
        <p:spPr bwMode="auto">
          <a:xfrm>
            <a:off x="304800" y="6019800"/>
            <a:ext cx="3276600" cy="690086"/>
          </a:xfrm>
          <a:prstGeom prst="roundRect">
            <a:avLst>
              <a:gd name="adj" fmla="val 11546"/>
            </a:avLst>
          </a:prstGeom>
          <a:solidFill>
            <a:srgbClr val="FFFFCC"/>
          </a:solidFill>
          <a:ln w="158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ja-JP" sz="1800" dirty="0" smtClean="0">
                <a:solidFill>
                  <a:srgbClr val="37622F"/>
                </a:solidFill>
                <a:latin typeface="Abadi MT Condensed Light" pitchFamily="-97" charset="0"/>
              </a:rPr>
              <a:t>Standard per-subsystem shift views with links to the shift documentation</a:t>
            </a:r>
          </a:p>
        </p:txBody>
      </p:sp>
      <p:sp>
        <p:nvSpPr>
          <p:cNvPr id="16" name="AutoShape 11"/>
          <p:cNvSpPr>
            <a:spLocks noChangeArrowheads="1"/>
          </p:cNvSpPr>
          <p:nvPr/>
        </p:nvSpPr>
        <p:spPr bwMode="auto">
          <a:xfrm>
            <a:off x="6433271" y="6158865"/>
            <a:ext cx="2438400" cy="394335"/>
          </a:xfrm>
          <a:prstGeom prst="roundRect">
            <a:avLst>
              <a:gd name="adj" fmla="val 11546"/>
            </a:avLst>
          </a:prstGeom>
          <a:solidFill>
            <a:srgbClr val="FFFFCC"/>
          </a:solidFill>
          <a:ln w="158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altLang="ja-JP" sz="1800" dirty="0" smtClean="0">
                <a:solidFill>
                  <a:srgbClr val="37622F"/>
                </a:solidFill>
                <a:latin typeface="Abadi MT Condensed Light" pitchFamily="-97" charset="0"/>
              </a:rPr>
              <a:t>Tested on playback system!</a:t>
            </a:r>
            <a:endParaRPr lang="en-US" sz="1800" dirty="0">
              <a:solidFill>
                <a:srgbClr val="37622F"/>
              </a:solidFill>
              <a:latin typeface="Abadi MT Condensed Light" pitchFamily="-97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60"/>
          <p:cNvSpPr txBox="1">
            <a:spLocks/>
          </p:cNvSpPr>
          <p:nvPr/>
        </p:nvSpPr>
        <p:spPr bwMode="auto">
          <a:xfrm>
            <a:off x="0" y="228600"/>
            <a:ext cx="9144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300" normalizeH="0" baseline="0" noProof="0" dirty="0" smtClean="0">
                <a:ln>
                  <a:noFill/>
                </a:ln>
                <a:solidFill>
                  <a:srgbClr val="222C80"/>
                </a:solidFill>
                <a:effectLst/>
                <a:uLnTx/>
                <a:uFillTx/>
                <a:latin typeface="Gill Sans" pitchFamily="27" charset="0"/>
                <a:ea typeface="ＭＳ Ｐゴシック" pitchFamily="27" charset="-128"/>
                <a:cs typeface="ＭＳ Ｐゴシック" pitchFamily="27" charset="-128"/>
              </a:rPr>
              <a:t>Shift operation</a:t>
            </a:r>
          </a:p>
          <a:p>
            <a:pPr marL="190500" marR="0" lvl="0" indent="-190500" algn="ctr" defTabSz="914400" rtl="0" eaLnBrk="0" fontAlgn="base" latinLnBrk="0" hangingPunct="0">
              <a:lnSpc>
                <a:spcPct val="100000"/>
              </a:lnSpc>
              <a:spcBef>
                <a:spcPct val="100000"/>
              </a:spcBef>
              <a:spcAft>
                <a:spcPct val="25000"/>
              </a:spcAft>
              <a:buClr>
                <a:srgbClr val="A50021"/>
              </a:buClr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300" normalizeH="0" baseline="0" noProof="0" dirty="0" smtClean="0">
              <a:ln>
                <a:noFill/>
              </a:ln>
              <a:solidFill>
                <a:srgbClr val="222C80"/>
              </a:solidFill>
              <a:effectLst/>
              <a:uLnTx/>
              <a:uFillTx/>
              <a:latin typeface="Gill Sans" pitchFamily="27" charset="0"/>
              <a:ea typeface="ＭＳ Ｐゴシック" pitchFamily="27" charset="-128"/>
              <a:cs typeface="ＭＳ Ｐゴシック" pitchFamily="27" charset="-128"/>
            </a:endParaRPr>
          </a:p>
        </p:txBody>
      </p:sp>
      <p:sp>
        <p:nvSpPr>
          <p:cNvPr id="9" name="Content Placeholder 460"/>
          <p:cNvSpPr txBox="1">
            <a:spLocks/>
          </p:cNvSpPr>
          <p:nvPr/>
        </p:nvSpPr>
        <p:spPr bwMode="auto">
          <a:xfrm>
            <a:off x="4953000" y="1066800"/>
            <a:ext cx="3962400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190500" lvl="0">
              <a:spcBef>
                <a:spcPts val="720"/>
              </a:spcBef>
              <a:spcAft>
                <a:spcPct val="25000"/>
              </a:spcAft>
              <a:defRPr/>
            </a:pPr>
            <a:r>
              <a:rPr lang="en-US" sz="2300" kern="0" dirty="0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Online DQM shifts operated at </a:t>
            </a:r>
            <a:r>
              <a:rPr lang="en-US" sz="2300" i="1" kern="0" dirty="0" smtClean="0">
                <a:solidFill>
                  <a:srgbClr val="A9343B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Point-5,</a:t>
            </a:r>
            <a:r>
              <a:rPr lang="en-US" sz="2300" kern="0" dirty="0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 with remote assistance from remote </a:t>
            </a:r>
            <a:r>
              <a:rPr lang="en-US" sz="2300" kern="0" dirty="0" err="1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centres</a:t>
            </a:r>
            <a:r>
              <a:rPr lang="en-US" sz="2300" kern="0" dirty="0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.</a:t>
            </a:r>
          </a:p>
          <a:p>
            <a:pPr marL="190500" lvl="0">
              <a:spcBef>
                <a:spcPts val="720"/>
              </a:spcBef>
              <a:spcAft>
                <a:spcPct val="25000"/>
              </a:spcAft>
              <a:defRPr/>
            </a:pPr>
            <a:r>
              <a:rPr lang="en-US" sz="2300" kern="0" dirty="0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Offline DQM shifts operated from the CMS </a:t>
            </a:r>
            <a:r>
              <a:rPr lang="en-US" sz="2300" kern="0" dirty="0" err="1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centres</a:t>
            </a:r>
            <a:r>
              <a:rPr lang="en-US" sz="2300" kern="0" dirty="0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 at </a:t>
            </a:r>
            <a:r>
              <a:rPr lang="en-US" sz="2300" i="1" kern="0" dirty="0" err="1" smtClean="0">
                <a:solidFill>
                  <a:srgbClr val="A9343B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Meyrin</a:t>
            </a:r>
            <a:r>
              <a:rPr lang="en-US" sz="2300" i="1" kern="0" dirty="0" smtClean="0">
                <a:solidFill>
                  <a:srgbClr val="A9343B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, FNAL and DESY.</a:t>
            </a:r>
          </a:p>
          <a:p>
            <a:pPr marL="190500">
              <a:spcBef>
                <a:spcPts val="720"/>
              </a:spcBef>
              <a:spcAft>
                <a:spcPct val="25000"/>
              </a:spcAft>
              <a:defRPr/>
            </a:pPr>
            <a:r>
              <a:rPr lang="en-US" sz="2300" kern="0" dirty="0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Standard shift instructions have been fully exercised. Perpetual effort to </a:t>
            </a:r>
            <a:r>
              <a:rPr lang="en-US" i="1" kern="0" dirty="0" err="1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optimise</a:t>
            </a:r>
            <a:r>
              <a:rPr lang="en-US" i="1" kern="0" dirty="0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 histograms to </a:t>
            </a:r>
            <a:r>
              <a:rPr lang="en-US" i="1" kern="0" dirty="0" err="1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maximise</a:t>
            </a:r>
            <a:r>
              <a:rPr lang="en-US" i="1" kern="0" dirty="0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 sensitivity to problems, </a:t>
            </a:r>
            <a:r>
              <a:rPr lang="en-US" sz="2300" i="1" kern="0" dirty="0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to </a:t>
            </a:r>
            <a:r>
              <a:rPr lang="en-US" sz="2300" i="1" kern="0" dirty="0" err="1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standardise</a:t>
            </a:r>
            <a:r>
              <a:rPr lang="en-US" sz="2300" i="1" kern="0" dirty="0" smtClean="0">
                <a:solidFill>
                  <a:srgbClr val="222C80"/>
                </a:solidFill>
                <a:latin typeface="+mn-lt"/>
                <a:ea typeface="ＭＳ Ｐゴシック" pitchFamily="27" charset="-128"/>
                <a:cs typeface="ＭＳ Ｐゴシック" pitchFamily="27" charset="-128"/>
              </a:rPr>
              <a:t> the look and feel and to improve efficiency through better documentation.</a:t>
            </a:r>
            <a:endParaRPr kumimoji="0" lang="en-US" sz="2300" b="0" i="1" u="none" strike="noStrike" kern="0" cap="none" spc="0" normalizeH="0" baseline="0" noProof="0" dirty="0" smtClean="0">
              <a:ln>
                <a:noFill/>
              </a:ln>
              <a:solidFill>
                <a:srgbClr val="383838"/>
              </a:solidFill>
              <a:effectLst/>
              <a:uLnTx/>
              <a:uFillTx/>
              <a:latin typeface="+mn-lt"/>
              <a:ea typeface="ＭＳ Ｐゴシック" pitchFamily="-112" charset="-128"/>
            </a:endParaRPr>
          </a:p>
        </p:txBody>
      </p:sp>
      <p:sp>
        <p:nvSpPr>
          <p:cNvPr id="15" name="AutoShape 11"/>
          <p:cNvSpPr>
            <a:spLocks noChangeArrowheads="1"/>
          </p:cNvSpPr>
          <p:nvPr/>
        </p:nvSpPr>
        <p:spPr bwMode="auto">
          <a:xfrm>
            <a:off x="6781800" y="6324600"/>
            <a:ext cx="1981200" cy="394335"/>
          </a:xfrm>
          <a:prstGeom prst="roundRect">
            <a:avLst>
              <a:gd name="adj" fmla="val 11546"/>
            </a:avLst>
          </a:prstGeom>
          <a:solidFill>
            <a:srgbClr val="FFFFCC"/>
          </a:solidFill>
          <a:ln w="1587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altLang="ja-JP" sz="1800" dirty="0" smtClean="0">
                <a:solidFill>
                  <a:srgbClr val="37622F"/>
                </a:solidFill>
                <a:latin typeface="Abadi MT Condensed Light" pitchFamily="-97" charset="0"/>
              </a:rPr>
              <a:t>☛ 64, 67: </a:t>
            </a:r>
            <a:r>
              <a:rPr lang="en-US" sz="1800" dirty="0" smtClean="0">
                <a:solidFill>
                  <a:srgbClr val="37622F"/>
                </a:solidFill>
                <a:latin typeface="Abadi MT Condensed Light" pitchFamily="-97" charset="0"/>
              </a:rPr>
              <a:t>CMS centre</a:t>
            </a:r>
            <a:endParaRPr lang="en-US" sz="1800" dirty="0">
              <a:solidFill>
                <a:srgbClr val="37622F"/>
              </a:solidFill>
              <a:latin typeface="Abadi MT Condensed Light" pitchFamily="-97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52399" y="44131"/>
            <a:ext cx="1559339" cy="1513628"/>
            <a:chOff x="1296312" y="5791200"/>
            <a:chExt cx="1099017" cy="106680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96312" y="5791200"/>
              <a:ext cx="914330" cy="1054100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 bwMode="auto">
            <a:xfrm>
              <a:off x="2090529" y="6705600"/>
              <a:ext cx="304800" cy="1524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-112" charset="0"/>
              </a:endParaRPr>
            </a:p>
          </p:txBody>
        </p:sp>
      </p:grp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2" name="Picture 11" descr="DQM shift instruction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600200"/>
            <a:ext cx="4806894" cy="49530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2" descr="DQM offline.ai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 r:link="rId4"/>
              <a:stretch>
                <a:fillRect/>
              </a:stretch>
            </p:blipFill>
          </mc:Choice>
          <mc:Fallback>
            <p:blipFill>
              <a:blip r:embed="rId5" r:link="rId4"/>
              <a:stretch>
                <a:fillRect/>
              </a:stretch>
            </p:blipFill>
          </mc:Fallback>
        </mc:AlternateContent>
        <p:spPr>
          <a:xfrm>
            <a:off x="76200" y="0"/>
            <a:ext cx="4018359" cy="6857999"/>
          </a:xfrm>
          <a:prstGeom prst="rect">
            <a:avLst/>
          </a:prstGeom>
        </p:spPr>
      </p:pic>
      <p:sp>
        <p:nvSpPr>
          <p:cNvPr id="461" name="Content Placeholder 460"/>
          <p:cNvSpPr>
            <a:spLocks noGrp="1"/>
          </p:cNvSpPr>
          <p:nvPr>
            <p:ph idx="1"/>
          </p:nvPr>
        </p:nvSpPr>
        <p:spPr>
          <a:xfrm>
            <a:off x="4267200" y="152400"/>
            <a:ext cx="4648200" cy="6553200"/>
          </a:xfrm>
        </p:spPr>
        <p:txBody>
          <a:bodyPr lIns="0" tIns="0" rIns="0" bIns="0" anchor="ctr" anchorCtr="0"/>
          <a:lstStyle/>
          <a:p>
            <a:pPr lvl="0" indent="0" algn="ctr" eaLnBrk="1" hangingPunct="1">
              <a:spcBef>
                <a:spcPts val="720"/>
              </a:spcBef>
              <a:buClrTx/>
              <a:defRPr/>
            </a:pPr>
            <a:r>
              <a:rPr lang="en-US" sz="3200" b="1" spc="300" dirty="0" smtClean="0">
                <a:latin typeface="Gill Sans" pitchFamily="27" charset="0"/>
              </a:rPr>
              <a:t>Offline DQM</a:t>
            </a:r>
          </a:p>
          <a:p>
            <a:pPr marL="0" indent="0" algn="l" eaLnBrk="1" hangingPunct="1">
              <a:spcBef>
                <a:spcPts val="720"/>
              </a:spcBef>
              <a:buClrTx/>
              <a:defRPr/>
            </a:pPr>
            <a:r>
              <a:rPr lang="en-US" sz="2000" dirty="0" smtClean="0"/>
              <a:t>Prompt, Al-Ca and re-reconstruction, and simulation, release validation all use the same processing model.</a:t>
            </a:r>
            <a:endParaRPr lang="en-US" sz="2000" i="1" dirty="0" smtClean="0"/>
          </a:p>
          <a:p>
            <a:pPr marL="358775" lvl="1" indent="0" algn="l" eaLnBrk="1" hangingPunct="1">
              <a:spcBef>
                <a:spcPts val="720"/>
              </a:spcBef>
              <a:buClrTx/>
              <a:defRPr/>
            </a:pPr>
            <a:r>
              <a:rPr lang="en-US" sz="1800" dirty="0" smtClean="0"/>
              <a:t>Histograms created in jobs, saved in normal data files, harvested periodically and merged into full statistics with DAQ, DCS info and finally tested for quality and </a:t>
            </a:r>
            <a:r>
              <a:rPr lang="en-US" sz="1800" dirty="0" err="1" smtClean="0"/>
              <a:t>summarised</a:t>
            </a:r>
            <a:r>
              <a:rPr lang="en-US" sz="1800" dirty="0" smtClean="0"/>
              <a:t>.</a:t>
            </a:r>
          </a:p>
          <a:p>
            <a:pPr marL="358775" lvl="1" indent="0" algn="l" eaLnBrk="1" hangingPunct="1">
              <a:spcBef>
                <a:spcPts val="720"/>
              </a:spcBef>
              <a:buClrTx/>
              <a:defRPr/>
            </a:pPr>
            <a:r>
              <a:rPr lang="en-US" sz="1800" dirty="0" smtClean="0"/>
              <a:t>Resulting histograms are uploaded to the GUI web server hosted at CERN, backed up to MSS and recent files copied to AFS.</a:t>
            </a:r>
          </a:p>
          <a:p>
            <a:pPr marL="358775" lvl="1" indent="0" algn="l" eaLnBrk="1" hangingPunct="1">
              <a:spcBef>
                <a:spcPts val="720"/>
              </a:spcBef>
              <a:buClrTx/>
              <a:defRPr/>
            </a:pPr>
            <a:r>
              <a:rPr lang="en-US" sz="1800" dirty="0" smtClean="0">
                <a:solidFill>
                  <a:srgbClr val="A9343B"/>
                </a:solidFill>
              </a:rPr>
              <a:t>Final quality summary flags </a:t>
            </a:r>
            <a:r>
              <a:rPr lang="en-US" sz="1800" dirty="0" smtClean="0"/>
              <a:t>are stored into condition database for </a:t>
            </a:r>
            <a:r>
              <a:rPr lang="en-US" sz="1800" i="1" dirty="0" smtClean="0">
                <a:solidFill>
                  <a:srgbClr val="A9343B"/>
                </a:solidFill>
              </a:rPr>
              <a:t>certification.</a:t>
            </a:r>
            <a:endParaRPr lang="en-US" sz="1800" dirty="0" smtClean="0">
              <a:solidFill>
                <a:srgbClr val="A9343B"/>
              </a:solidFill>
            </a:endParaRPr>
          </a:p>
          <a:p>
            <a:pPr marL="358775" lvl="1" indent="0" algn="l" eaLnBrk="1" hangingPunct="1">
              <a:spcBef>
                <a:spcPts val="720"/>
              </a:spcBef>
              <a:buClrTx/>
              <a:defRPr/>
            </a:pPr>
            <a:r>
              <a:rPr lang="en-US" sz="1800" dirty="0" smtClean="0">
                <a:solidFill>
                  <a:srgbClr val="A9343B"/>
                </a:solidFill>
              </a:rPr>
              <a:t>Differences are in content and timing. </a:t>
            </a:r>
            <a:r>
              <a:rPr lang="en-US" sz="1800" dirty="0" smtClean="0"/>
              <a:t>Tier-0, Tier-1s re-determine detector status using full event statistics, full reconstruction, plus add monitoring for physics objects; Tier-0 ∆</a:t>
            </a:r>
            <a:r>
              <a:rPr lang="en-US" sz="1800" dirty="0" err="1" smtClean="0"/>
              <a:t>t</a:t>
            </a:r>
            <a:r>
              <a:rPr lang="en-US" sz="1800" dirty="0" smtClean="0"/>
              <a:t> ~ one day, Tier-1s days+. CAF ∆</a:t>
            </a:r>
            <a:r>
              <a:rPr lang="en-US" sz="1800" dirty="0" err="1" smtClean="0"/>
              <a:t>t</a:t>
            </a:r>
            <a:r>
              <a:rPr lang="en-US" sz="1800" dirty="0" smtClean="0"/>
              <a:t> hours to days on Al-Ca entities. Validation verifies MC data.</a:t>
            </a:r>
            <a:endParaRPr lang="en-US" dirty="0" smtClean="0">
              <a:solidFill>
                <a:srgbClr val="222C80"/>
              </a:solidFill>
              <a:ea typeface="ＭＳ Ｐゴシック" pitchFamily="27" charset="-128"/>
              <a:cs typeface="ＭＳ Ｐゴシック" pitchFamily="27" charset="-128"/>
            </a:endParaRPr>
          </a:p>
        </p:txBody>
      </p:sp>
      <p:sp>
        <p:nvSpPr>
          <p:cNvPr id="261" name="AutoShape 11"/>
          <p:cNvSpPr>
            <a:spLocks noChangeArrowheads="1"/>
          </p:cNvSpPr>
          <p:nvPr/>
        </p:nvSpPr>
        <p:spPr bwMode="auto">
          <a:xfrm>
            <a:off x="2743200" y="128588"/>
            <a:ext cx="1024850" cy="328612"/>
          </a:xfrm>
          <a:prstGeom prst="roundRect">
            <a:avLst>
              <a:gd name="adj" fmla="val 11546"/>
            </a:avLst>
          </a:prstGeom>
          <a:solidFill>
            <a:schemeClr val="accent3">
              <a:lumMod val="95000"/>
            </a:schemeClr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altLang="ja-JP" sz="1400" dirty="0" smtClean="0">
                <a:solidFill>
                  <a:schemeClr val="bg1">
                    <a:lumMod val="50000"/>
                  </a:schemeClr>
                </a:solidFill>
                <a:latin typeface="Abadi MT Condensed Light" pitchFamily="-97" charset="0"/>
              </a:rPr>
              <a:t>☛ 114: EDM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Abadi MT Condensed Light" pitchFamily="-97" charset="0"/>
            </a:endParaRPr>
          </a:p>
        </p:txBody>
      </p:sp>
      <p:sp>
        <p:nvSpPr>
          <p:cNvPr id="64" name="Slide Number Placeholder 6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/>
          <p:cNvPicPr>
            <a:picLocks noChangeAspect="1"/>
          </p:cNvPicPr>
          <p:nvPr/>
        </p:nvPicPr>
        <p:blipFill>
          <a:blip r:embed="rId3"/>
          <a:srcRect b="23214"/>
          <a:stretch>
            <a:fillRect/>
          </a:stretch>
        </p:blipFill>
        <p:spPr>
          <a:xfrm>
            <a:off x="84396" y="57940"/>
            <a:ext cx="8975208" cy="4742660"/>
          </a:xfrm>
          <a:prstGeom prst="rect">
            <a:avLst/>
          </a:prstGeom>
        </p:spPr>
      </p:pic>
      <p:sp>
        <p:nvSpPr>
          <p:cNvPr id="461" name="Content Placeholder 460"/>
          <p:cNvSpPr>
            <a:spLocks noGrp="1"/>
          </p:cNvSpPr>
          <p:nvPr>
            <p:ph idx="1"/>
          </p:nvPr>
        </p:nvSpPr>
        <p:spPr>
          <a:xfrm>
            <a:off x="228600" y="4876800"/>
            <a:ext cx="8610601" cy="1828800"/>
          </a:xfrm>
        </p:spPr>
        <p:txBody>
          <a:bodyPr lIns="0" tIns="0" rIns="0" bIns="0" anchor="ctr" anchorCtr="0"/>
          <a:lstStyle/>
          <a:p>
            <a:pPr indent="0" algn="l" eaLnBrk="1" hangingPunct="1">
              <a:spcBef>
                <a:spcPts val="720"/>
              </a:spcBef>
              <a:buClrTx/>
              <a:defRPr/>
            </a:pPr>
            <a:r>
              <a:rPr lang="en-US" sz="2000" b="1" dirty="0" smtClean="0"/>
              <a:t>Run registry </a:t>
            </a:r>
            <a:r>
              <a:rPr lang="en-US" sz="2000" dirty="0" smtClean="0"/>
              <a:t>is our central workflow tool which both </a:t>
            </a:r>
            <a:r>
              <a:rPr lang="en-US" sz="2000" i="1" dirty="0" smtClean="0"/>
              <a:t>steers the process </a:t>
            </a:r>
            <a:r>
              <a:rPr lang="en-US" sz="2000" dirty="0" smtClean="0"/>
              <a:t>and tracks </a:t>
            </a:r>
            <a:r>
              <a:rPr lang="en-US" sz="2000" i="1" dirty="0" smtClean="0"/>
              <a:t>certification and quality knowledge,</a:t>
            </a:r>
            <a:r>
              <a:rPr lang="en-US" sz="2000" dirty="0" smtClean="0"/>
              <a:t> including manual notes.</a:t>
            </a:r>
            <a:r>
              <a:rPr lang="en-US" sz="2000" i="1" dirty="0" smtClean="0"/>
              <a:t> </a:t>
            </a:r>
            <a:r>
              <a:rPr lang="en-US" sz="2000" dirty="0" smtClean="0"/>
              <a:t>It interfaces with the conditions databases and the dataset bookkeeping system. Online and offline shifters add initial notes, </a:t>
            </a:r>
            <a:r>
              <a:rPr lang="en-US" sz="2000" i="1" dirty="0" smtClean="0"/>
              <a:t>detectors and physics groups add certification from DQM, </a:t>
            </a:r>
            <a:r>
              <a:rPr lang="en-US" sz="2000" dirty="0" smtClean="0"/>
              <a:t>and the final results are confirmed </a:t>
            </a:r>
            <a:r>
              <a:rPr lang="en-US" sz="2000" i="1" dirty="0" smtClean="0"/>
              <a:t>in weekly sign-off meetings.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6E9A6A-E226-564B-8D44-41C509B2C6DE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ill Sans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pitchFamily="-11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pitchFamily="-112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22965</TotalTime>
  <Words>1395</Words>
  <Application>Microsoft PowerPoint</Application>
  <PresentationFormat>On-screen Show (4:3)</PresentationFormat>
  <Paragraphs>101</Paragraphs>
  <Slides>13</Slides>
  <Notes>6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Default Design</vt:lpstr>
      <vt:lpstr>CMS data quality monitoring: systems and experiences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INFN Sez. di Bologna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Alessandra Fanfani</dc:creator>
  <cp:lastModifiedBy>Lassi Tuura</cp:lastModifiedBy>
  <cp:revision>1902</cp:revision>
  <cp:lastPrinted>2009-03-20T11:25:14Z</cp:lastPrinted>
  <dcterms:created xsi:type="dcterms:W3CDTF">2009-03-20T10:48:26Z</dcterms:created>
  <dcterms:modified xsi:type="dcterms:W3CDTF">2009-03-20T11:28:33Z</dcterms:modified>
</cp:coreProperties>
</file>

<file path=docProps/thumbnail.jpeg>
</file>